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notesMasterIdLst>
    <p:notesMasterId r:id="rId63"/>
  </p:notesMasterIdLst>
  <p:sldIdLst>
    <p:sldId id="256" r:id="rId2"/>
    <p:sldId id="257" r:id="rId3"/>
    <p:sldId id="267" r:id="rId4"/>
    <p:sldId id="261" r:id="rId5"/>
    <p:sldId id="262" r:id="rId6"/>
    <p:sldId id="263" r:id="rId7"/>
    <p:sldId id="264" r:id="rId8"/>
    <p:sldId id="265" r:id="rId9"/>
    <p:sldId id="318" r:id="rId10"/>
    <p:sldId id="297" r:id="rId11"/>
    <p:sldId id="298" r:id="rId12"/>
    <p:sldId id="299" r:id="rId13"/>
    <p:sldId id="266" r:id="rId14"/>
    <p:sldId id="301" r:id="rId15"/>
    <p:sldId id="270" r:id="rId16"/>
    <p:sldId id="300" r:id="rId17"/>
    <p:sldId id="274" r:id="rId18"/>
    <p:sldId id="294" r:id="rId19"/>
    <p:sldId id="316" r:id="rId20"/>
    <p:sldId id="259" r:id="rId21"/>
    <p:sldId id="304" r:id="rId22"/>
    <p:sldId id="305" r:id="rId23"/>
    <p:sldId id="306" r:id="rId24"/>
    <p:sldId id="317" r:id="rId25"/>
    <p:sldId id="319" r:id="rId26"/>
    <p:sldId id="325" r:id="rId27"/>
    <p:sldId id="324" r:id="rId28"/>
    <p:sldId id="321" r:id="rId29"/>
    <p:sldId id="320" r:id="rId30"/>
    <p:sldId id="322" r:id="rId31"/>
    <p:sldId id="326" r:id="rId32"/>
    <p:sldId id="329" r:id="rId33"/>
    <p:sldId id="327" r:id="rId34"/>
    <p:sldId id="328" r:id="rId35"/>
    <p:sldId id="330" r:id="rId36"/>
    <p:sldId id="331" r:id="rId37"/>
    <p:sldId id="332" r:id="rId38"/>
    <p:sldId id="333" r:id="rId39"/>
    <p:sldId id="258" r:id="rId40"/>
    <p:sldId id="276" r:id="rId41"/>
    <p:sldId id="277" r:id="rId42"/>
    <p:sldId id="278" r:id="rId43"/>
    <p:sldId id="280" r:id="rId44"/>
    <p:sldId id="281" r:id="rId45"/>
    <p:sldId id="282" r:id="rId46"/>
    <p:sldId id="295" r:id="rId47"/>
    <p:sldId id="284" r:id="rId48"/>
    <p:sldId id="341" r:id="rId49"/>
    <p:sldId id="342" r:id="rId50"/>
    <p:sldId id="343" r:id="rId51"/>
    <p:sldId id="345" r:id="rId52"/>
    <p:sldId id="307" r:id="rId53"/>
    <p:sldId id="334" r:id="rId54"/>
    <p:sldId id="335" r:id="rId55"/>
    <p:sldId id="336" r:id="rId56"/>
    <p:sldId id="337" r:id="rId57"/>
    <p:sldId id="338" r:id="rId58"/>
    <p:sldId id="344" r:id="rId59"/>
    <p:sldId id="308" r:id="rId60"/>
    <p:sldId id="293" r:id="rId61"/>
    <p:sldId id="296" r:id="rId6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48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24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142627-8D2C-4FA7-AFB0-3E88BE95492A}" type="datetimeFigureOut">
              <a:rPr lang="en-GB" smtClean="0"/>
              <a:t>24/04/2019</a:t>
            </a:fld>
            <a:endParaRPr lang="en-GB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GB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59117A-BE6F-488E-A392-11050DD087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8375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307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733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37756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3356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 cit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81697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ili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130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4/24/2019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3097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03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971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3532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4/24/2019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6539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258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706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762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4/24/2019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66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53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437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.png"/><Relationship Id="rId7" Type="http://schemas.openxmlformats.org/officeDocument/2006/relationships/image" Target="../media/image4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rad-svetanedelja.hr/wp-content/uploads/2018/05/usvojeni-pgo-sveta-nedelja-2017-2022412_201805033368.pdf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grad-svetanedelja.hr/hr/zeleni-info-pult/gospodarenje-otpadom/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g"/><Relationship Id="rId4" Type="http://schemas.openxmlformats.org/officeDocument/2006/relationships/image" Target="../media/image6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2000">
              <a:schemeClr val="accent1">
                <a:lumMod val="5000"/>
                <a:lumOff val="95000"/>
              </a:schemeClr>
            </a:gs>
            <a:gs pos="51000">
              <a:schemeClr val="accent1">
                <a:lumMod val="45000"/>
                <a:lumOff val="55000"/>
              </a:schemeClr>
            </a:gs>
            <a:gs pos="78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051" y="165100"/>
            <a:ext cx="3131671" cy="46609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701" y="4959350"/>
            <a:ext cx="8108246" cy="10795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985024" y="6172200"/>
            <a:ext cx="6959600" cy="586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hr-HR" sz="1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„Organizacija javne tribine je sufinancirana u okviru </a:t>
            </a:r>
            <a:r>
              <a:rPr lang="hr-HR" sz="1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Operativnog programa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hr-HR" sz="1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hr-HR" sz="1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Konkurentnost i kohezija, iz </a:t>
            </a:r>
            <a:r>
              <a:rPr lang="hr-HR" sz="1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Kohezijskog </a:t>
            </a:r>
            <a:r>
              <a:rPr lang="hr-HR" sz="1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fonda.“</a:t>
            </a:r>
            <a:endParaRPr lang="hr-HR" sz="1200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8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9" name="Naslov 1"/>
          <p:cNvSpPr>
            <a:spLocks noGrp="1"/>
          </p:cNvSpPr>
          <p:nvPr>
            <p:ph type="title"/>
          </p:nvPr>
        </p:nvSpPr>
        <p:spPr>
          <a:xfrm>
            <a:off x="345989" y="1146941"/>
            <a:ext cx="7672722" cy="499945"/>
          </a:xfrm>
        </p:spPr>
        <p:txBody>
          <a:bodyPr>
            <a:noAutofit/>
          </a:bodyPr>
          <a:lstStyle/>
          <a:p>
            <a:r>
              <a:rPr lang="hr-HR" sz="2000" b="1" dirty="0" smtClean="0">
                <a:solidFill>
                  <a:schemeClr val="accent2">
                    <a:lumMod val="75000"/>
                  </a:schemeClr>
                </a:solidFill>
              </a:rPr>
              <a:t>Aktualni pregled stanja gospodarenja otpadom (I)</a:t>
            </a:r>
            <a:endParaRPr lang="en-GB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Naslov 1"/>
          <p:cNvSpPr txBox="1">
            <a:spLocks/>
          </p:cNvSpPr>
          <p:nvPr/>
        </p:nvSpPr>
        <p:spPr>
          <a:xfrm>
            <a:off x="117389" y="2114011"/>
            <a:ext cx="7743911" cy="33177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283" y="1564360"/>
            <a:ext cx="8004962" cy="4264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99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9" name="Naslov 1"/>
          <p:cNvSpPr>
            <a:spLocks noGrp="1"/>
          </p:cNvSpPr>
          <p:nvPr>
            <p:ph type="title"/>
          </p:nvPr>
        </p:nvSpPr>
        <p:spPr>
          <a:xfrm>
            <a:off x="345989" y="1146941"/>
            <a:ext cx="7672722" cy="499945"/>
          </a:xfrm>
        </p:spPr>
        <p:txBody>
          <a:bodyPr>
            <a:noAutofit/>
          </a:bodyPr>
          <a:lstStyle/>
          <a:p>
            <a:r>
              <a:rPr lang="hr-HR" sz="2000" b="1" dirty="0" smtClean="0">
                <a:solidFill>
                  <a:schemeClr val="accent2">
                    <a:lumMod val="75000"/>
                  </a:schemeClr>
                </a:solidFill>
              </a:rPr>
              <a:t>Aktualni pregled stanja gospodarenja otpadom (II)</a:t>
            </a:r>
            <a:endParaRPr lang="en-GB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Naslov 1"/>
          <p:cNvSpPr txBox="1">
            <a:spLocks/>
          </p:cNvSpPr>
          <p:nvPr/>
        </p:nvSpPr>
        <p:spPr>
          <a:xfrm>
            <a:off x="117389" y="2114011"/>
            <a:ext cx="7743911" cy="33177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83088" y="2087291"/>
            <a:ext cx="42348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Ukupna količina </a:t>
            </a: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proizvedenog komunalnog otpada (2017.): 1.716.441 t</a:t>
            </a: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3400" y="1540707"/>
            <a:ext cx="4642934" cy="4317133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42845" y="3259281"/>
            <a:ext cx="39751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Prosječna specifična količine proizvedenog komunalnog otpada (2017.): 417 kg/stanovnik</a:t>
            </a: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5083" y="45069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Ukupno odloženo otpada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(2017.):  </a:t>
            </a: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1.629.314 </a:t>
            </a: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t</a:t>
            </a: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403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9" name="Naslov 1"/>
          <p:cNvSpPr>
            <a:spLocks noGrp="1"/>
          </p:cNvSpPr>
          <p:nvPr>
            <p:ph type="title"/>
          </p:nvPr>
        </p:nvSpPr>
        <p:spPr>
          <a:xfrm>
            <a:off x="345989" y="1146941"/>
            <a:ext cx="7672722" cy="499945"/>
          </a:xfrm>
        </p:spPr>
        <p:txBody>
          <a:bodyPr>
            <a:noAutofit/>
          </a:bodyPr>
          <a:lstStyle/>
          <a:p>
            <a:r>
              <a:rPr lang="hr-HR" sz="2000" b="1" dirty="0" smtClean="0">
                <a:solidFill>
                  <a:schemeClr val="accent2">
                    <a:lumMod val="75000"/>
                  </a:schemeClr>
                </a:solidFill>
              </a:rPr>
              <a:t>Aktualni pregled stanja gospodarenja otpadom (III)</a:t>
            </a:r>
            <a:endParaRPr lang="en-GB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Naslov 1"/>
          <p:cNvSpPr txBox="1">
            <a:spLocks/>
          </p:cNvSpPr>
          <p:nvPr/>
        </p:nvSpPr>
        <p:spPr>
          <a:xfrm>
            <a:off x="117389" y="2114011"/>
            <a:ext cx="7743911" cy="33177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989" y="2041727"/>
            <a:ext cx="6066050" cy="2221615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297754" y="1695782"/>
            <a:ext cx="50388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Odvojeno sakupljeni komunalni otpad u 2017.</a:t>
            </a: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3095" y="4363329"/>
            <a:ext cx="678130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- proizvedeno </a:t>
            </a: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je 1.091.066 t biorazgradivog komunalnog otpada, od čega je 243.203 t odnosno 22% proslijeđeno na oporabu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97753" y="5286659"/>
            <a:ext cx="67813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- </a:t>
            </a: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Deset </a:t>
            </a:r>
            <a:r>
              <a:rPr kumimoji="0" lang="hr-H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kompostana</a:t>
            </a: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( </a:t>
            </a:r>
            <a:r>
              <a:rPr kumimoji="0" lang="hr-H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kompostirano</a:t>
            </a: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42.444 </a:t>
            </a: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t </a:t>
            </a:r>
            <a:r>
              <a:rPr kumimoji="0" lang="hr-H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biootpada</a:t>
            </a: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)</a:t>
            </a: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97753" y="5607667"/>
            <a:ext cx="66314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-</a:t>
            </a: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</a:t>
            </a: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pet </a:t>
            </a:r>
            <a:r>
              <a:rPr kumimoji="0" lang="hr-H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bioplinska</a:t>
            </a: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postrojenja (</a:t>
            </a: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obrađeno 3.652 </a:t>
            </a: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t </a:t>
            </a:r>
            <a:r>
              <a:rPr kumimoji="0" lang="hr-H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biootpada</a:t>
            </a: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)</a:t>
            </a: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244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9" name="Naslov 1"/>
          <p:cNvSpPr>
            <a:spLocks noGrp="1"/>
          </p:cNvSpPr>
          <p:nvPr>
            <p:ph type="title"/>
          </p:nvPr>
        </p:nvSpPr>
        <p:spPr>
          <a:xfrm>
            <a:off x="345989" y="1290627"/>
            <a:ext cx="7672722" cy="499945"/>
          </a:xfrm>
        </p:spPr>
        <p:txBody>
          <a:bodyPr>
            <a:noAutofit/>
          </a:bodyPr>
          <a:lstStyle/>
          <a:p>
            <a:r>
              <a:rPr lang="hr-HR" sz="2000" b="1" dirty="0" smtClean="0">
                <a:solidFill>
                  <a:schemeClr val="accent2">
                    <a:lumMod val="75000"/>
                  </a:schemeClr>
                </a:solidFill>
              </a:rPr>
              <a:t>Obveze RH vezano za gospodarenje otpadom</a:t>
            </a:r>
            <a:endParaRPr lang="en-GB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Naslov 1"/>
          <p:cNvSpPr txBox="1">
            <a:spLocks/>
          </p:cNvSpPr>
          <p:nvPr/>
        </p:nvSpPr>
        <p:spPr>
          <a:xfrm>
            <a:off x="117389" y="2114011"/>
            <a:ext cx="7743911" cy="33177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>Obveze RH prema EU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>Obveze u pogledu Zakona o održivom gospodarenju otpadom i pratećih provedbenih propisa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>Ambiciozni ciljevi Paketa o kružnom gospodarstvu  - 4</a:t>
            </a:r>
            <a:r>
              <a:rPr lang="hr-HR" sz="1800" dirty="0">
                <a:solidFill>
                  <a:schemeClr val="accent2">
                    <a:lumMod val="75000"/>
                  </a:schemeClr>
                </a:solidFill>
              </a:rPr>
              <a:t>. srpnja 2018. godine na snagu su stupila nova EU pravila s pravno obvezujućim ciljevima za recikliranje otpada i smanjenje odlaganja </a:t>
            </a:r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>otpada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1800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>Proces izmjene Direktiva o gospodarenju otpadom u EU (</a:t>
            </a:r>
            <a:r>
              <a:rPr lang="hr-HR" sz="1800" dirty="0" err="1" smtClean="0">
                <a:solidFill>
                  <a:schemeClr val="accent2">
                    <a:lumMod val="75000"/>
                  </a:schemeClr>
                </a:solidFill>
              </a:rPr>
              <a:t>waste</a:t>
            </a:r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hr-HR" sz="1800" dirty="0" err="1" smtClean="0">
                <a:solidFill>
                  <a:schemeClr val="accent2">
                    <a:lumMod val="75000"/>
                  </a:schemeClr>
                </a:solidFill>
              </a:rPr>
              <a:t>framework</a:t>
            </a:r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hr-HR" sz="1800" dirty="0" err="1" smtClean="0">
                <a:solidFill>
                  <a:schemeClr val="accent2">
                    <a:lumMod val="75000"/>
                  </a:schemeClr>
                </a:solidFill>
              </a:rPr>
              <a:t>landfill</a:t>
            </a:r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hr-HR" sz="1800" dirty="0" err="1" smtClean="0">
                <a:solidFill>
                  <a:schemeClr val="accent2">
                    <a:lumMod val="75000"/>
                  </a:schemeClr>
                </a:solidFill>
              </a:rPr>
              <a:t>packaging</a:t>
            </a:r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>)  </a:t>
            </a:r>
            <a:endParaRPr lang="hr-HR" sz="1800" dirty="0" smtClean="0">
              <a:solidFill>
                <a:schemeClr val="tx1"/>
              </a:solidFill>
            </a:endParaRPr>
          </a:p>
          <a:p>
            <a:endParaRPr lang="hr-HR" sz="1800" dirty="0">
              <a:solidFill>
                <a:schemeClr val="tx1"/>
              </a:solidFill>
            </a:endParaRPr>
          </a:p>
          <a:p>
            <a:endParaRPr lang="en-GB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13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9" name="Naslov 1"/>
          <p:cNvSpPr>
            <a:spLocks noGrp="1"/>
          </p:cNvSpPr>
          <p:nvPr>
            <p:ph type="title"/>
          </p:nvPr>
        </p:nvSpPr>
        <p:spPr>
          <a:xfrm>
            <a:off x="345989" y="1372833"/>
            <a:ext cx="7672722" cy="499945"/>
          </a:xfrm>
        </p:spPr>
        <p:txBody>
          <a:bodyPr>
            <a:noAutofit/>
          </a:bodyPr>
          <a:lstStyle/>
          <a:p>
            <a:r>
              <a:rPr lang="hr-HR" sz="2000" b="1" dirty="0" smtClean="0">
                <a:solidFill>
                  <a:schemeClr val="accent2">
                    <a:lumMod val="75000"/>
                  </a:schemeClr>
                </a:solidFill>
              </a:rPr>
              <a:t>Hijerarhijske razine gospodarenja otpadom </a:t>
            </a:r>
            <a:endParaRPr lang="en-GB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Naslov 1"/>
          <p:cNvSpPr txBox="1">
            <a:spLocks/>
          </p:cNvSpPr>
          <p:nvPr/>
        </p:nvSpPr>
        <p:spPr>
          <a:xfrm>
            <a:off x="117389" y="2114011"/>
            <a:ext cx="7743911" cy="33177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195" y="2114011"/>
            <a:ext cx="6635254" cy="358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7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9" name="Naslov 1"/>
          <p:cNvSpPr>
            <a:spLocks noGrp="1"/>
          </p:cNvSpPr>
          <p:nvPr>
            <p:ph type="title"/>
          </p:nvPr>
        </p:nvSpPr>
        <p:spPr>
          <a:xfrm>
            <a:off x="345989" y="1290627"/>
            <a:ext cx="7672722" cy="499945"/>
          </a:xfrm>
        </p:spPr>
        <p:txBody>
          <a:bodyPr>
            <a:noAutofit/>
          </a:bodyPr>
          <a:lstStyle/>
          <a:p>
            <a:r>
              <a:rPr lang="hr-HR" sz="2000" b="1" dirty="0" smtClean="0">
                <a:solidFill>
                  <a:schemeClr val="accent2">
                    <a:lumMod val="75000"/>
                  </a:schemeClr>
                </a:solidFill>
              </a:rPr>
              <a:t>Plan gospodarenja otpadom RH</a:t>
            </a:r>
            <a:endParaRPr lang="en-GB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Naslov 1"/>
          <p:cNvSpPr txBox="1">
            <a:spLocks/>
          </p:cNvSpPr>
          <p:nvPr/>
        </p:nvSpPr>
        <p:spPr>
          <a:xfrm>
            <a:off x="117389" y="2114011"/>
            <a:ext cx="7743911" cy="33177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hr-HR" sz="1800" dirty="0">
              <a:solidFill>
                <a:schemeClr val="tx1"/>
              </a:solidFill>
            </a:endParaRPr>
          </a:p>
          <a:p>
            <a:endParaRPr lang="en-GB" sz="1800" dirty="0">
              <a:solidFill>
                <a:schemeClr val="tx1"/>
              </a:solidFill>
            </a:endParaRPr>
          </a:p>
        </p:txBody>
      </p:sp>
      <p:sp>
        <p:nvSpPr>
          <p:cNvPr id="12" name="Naslov 1"/>
          <p:cNvSpPr txBox="1">
            <a:spLocks/>
          </p:cNvSpPr>
          <p:nvPr/>
        </p:nvSpPr>
        <p:spPr>
          <a:xfrm>
            <a:off x="117389" y="2114011"/>
            <a:ext cx="7743911" cy="3317729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>PGO se temelji na konceptu kružnog gospodarstva koje će omogućiti razvoj industrije recikliranja i generiranje novih zelenih radnih mjesta EU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>Odluka </a:t>
            </a:r>
            <a:r>
              <a:rPr lang="hr-HR" sz="1800" dirty="0">
                <a:solidFill>
                  <a:schemeClr val="accent2">
                    <a:lumMod val="75000"/>
                  </a:schemeClr>
                </a:solidFill>
              </a:rPr>
              <a:t>o implementaciji Plana gospodarenja otpadom RH za razdoblje od 2017. do 2022. godine, kojom su dodatno razrađene potrebne aktivnosti i rokovi za realizaciju mjera određenih Planom</a:t>
            </a:r>
            <a:endParaRPr lang="hr-HR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1800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>Okosnica sustava: centri za gospodarenje otpadom, </a:t>
            </a:r>
            <a:r>
              <a:rPr lang="hr-HR" sz="1800" dirty="0" err="1" smtClean="0">
                <a:solidFill>
                  <a:schemeClr val="accent2">
                    <a:lumMod val="75000"/>
                  </a:schemeClr>
                </a:solidFill>
              </a:rPr>
              <a:t>sortirnice</a:t>
            </a:r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hr-HR" sz="1800" dirty="0" err="1" smtClean="0">
                <a:solidFill>
                  <a:schemeClr val="accent2">
                    <a:lumMod val="75000"/>
                  </a:schemeClr>
                </a:solidFill>
              </a:rPr>
              <a:t>kompostane</a:t>
            </a:r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1800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>Poštivanje hijerarhije gospodarenja otpadom</a:t>
            </a:r>
          </a:p>
          <a:p>
            <a:endParaRPr lang="hr-HR" sz="1800" dirty="0">
              <a:solidFill>
                <a:schemeClr val="tx1"/>
              </a:solidFill>
            </a:endParaRPr>
          </a:p>
          <a:p>
            <a:endParaRPr lang="en-GB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48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9" name="Naslov 1"/>
          <p:cNvSpPr>
            <a:spLocks noGrp="1"/>
          </p:cNvSpPr>
          <p:nvPr>
            <p:ph type="title"/>
          </p:nvPr>
        </p:nvSpPr>
        <p:spPr>
          <a:xfrm>
            <a:off x="117388" y="1441292"/>
            <a:ext cx="7672722" cy="616769"/>
          </a:xfrm>
        </p:spPr>
        <p:txBody>
          <a:bodyPr>
            <a:noAutofit/>
          </a:bodyPr>
          <a:lstStyle/>
          <a:p>
            <a:r>
              <a:rPr lang="hr-HR" sz="2000" b="1" dirty="0" smtClean="0">
                <a:solidFill>
                  <a:schemeClr val="accent2">
                    <a:lumMod val="75000"/>
                  </a:schemeClr>
                </a:solidFill>
              </a:rPr>
              <a:t>Kvantitativni ciljevi gospodarenja otpadom do 2022. u odnosu na 2015.</a:t>
            </a:r>
            <a:endParaRPr lang="en-GB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Naslov 1"/>
          <p:cNvSpPr txBox="1">
            <a:spLocks/>
          </p:cNvSpPr>
          <p:nvPr/>
        </p:nvSpPr>
        <p:spPr>
          <a:xfrm>
            <a:off x="117389" y="2114011"/>
            <a:ext cx="7743911" cy="33177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1493" y="2384937"/>
            <a:ext cx="746451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Cilj </a:t>
            </a: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1.1: Smanjiti ukupnu količinu proizvedenog KO za 5%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Cilj </a:t>
            </a: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1.2: Odvojeno prikupiti 60% mase proizvedenog komunalnog otpada (prvenstveno papir, staklo, plastika, metal i dr.)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Cilj </a:t>
            </a: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1.3: Odvojeno prikupiti 40% mase </a:t>
            </a:r>
            <a:r>
              <a:rPr kumimoji="0" lang="hr-H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biootpada</a:t>
            </a: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koji je sastavni dio KO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Cilj </a:t>
            </a: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1.4: Odložiti na odlagališta manje od 25% mase proizvedenog komunalnog otpada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Cilj </a:t>
            </a: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2.1: Odvojeno prikupiti 75% mase proizvedenog građevnog otpada</a:t>
            </a:r>
          </a:p>
        </p:txBody>
      </p:sp>
    </p:spTree>
    <p:extLst>
      <p:ext uri="{BB962C8B-B14F-4D97-AF65-F5344CB8AC3E}">
        <p14:creationId xmlns:p14="http://schemas.microsoft.com/office/powerpoint/2010/main" val="177734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9" name="Naslov 1"/>
          <p:cNvSpPr>
            <a:spLocks noGrp="1"/>
          </p:cNvSpPr>
          <p:nvPr>
            <p:ph type="title"/>
          </p:nvPr>
        </p:nvSpPr>
        <p:spPr>
          <a:xfrm>
            <a:off x="345989" y="1241921"/>
            <a:ext cx="7672722" cy="499945"/>
          </a:xfrm>
        </p:spPr>
        <p:txBody>
          <a:bodyPr>
            <a:noAutofit/>
          </a:bodyPr>
          <a:lstStyle/>
          <a:p>
            <a:r>
              <a:rPr lang="hr-HR" sz="2000" b="1" dirty="0" smtClean="0">
                <a:solidFill>
                  <a:schemeClr val="accent2">
                    <a:lumMod val="75000"/>
                  </a:schemeClr>
                </a:solidFill>
              </a:rPr>
              <a:t>Obveze JLS (I)</a:t>
            </a:r>
            <a:endParaRPr lang="en-GB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Naslov 1"/>
          <p:cNvSpPr txBox="1">
            <a:spLocks/>
          </p:cNvSpPr>
          <p:nvPr/>
        </p:nvSpPr>
        <p:spPr>
          <a:xfrm>
            <a:off x="117389" y="2114011"/>
            <a:ext cx="7743911" cy="33177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hr-HR" sz="1800" dirty="0">
              <a:solidFill>
                <a:schemeClr val="tx1"/>
              </a:solidFill>
            </a:endParaRPr>
          </a:p>
          <a:p>
            <a:endParaRPr lang="en-GB" sz="18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7389" y="1787716"/>
            <a:ext cx="739140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accent2">
                    <a:lumMod val="75000"/>
                  </a:schemeClr>
                </a:solidFill>
              </a:rPr>
              <a:t>osigurati na </a:t>
            </a:r>
            <a:r>
              <a:rPr lang="pl-PL" dirty="0">
                <a:solidFill>
                  <a:schemeClr val="accent2">
                    <a:lumMod val="75000"/>
                  </a:schemeClr>
                </a:solidFill>
              </a:rPr>
              <a:t>odgovarajući način javnu uslugu prikupljanja miješanog komunalnog otpada i biorazgradivog komunalnog otpada,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accent2">
                    <a:lumMod val="75000"/>
                  </a:schemeClr>
                </a:solidFill>
              </a:rPr>
              <a:t>osigurati </a:t>
            </a:r>
            <a:r>
              <a:rPr lang="pl-PL" dirty="0">
                <a:solidFill>
                  <a:schemeClr val="accent2">
                    <a:lumMod val="75000"/>
                  </a:schemeClr>
                </a:solidFill>
              </a:rPr>
              <a:t>na odgovarajući način odvojeno prikupljanje otpadnog papira, metala, stakla, plastike i tekstila te krupnog (glomaznog) komunalnog otpada,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2">
                    <a:lumMod val="75000"/>
                  </a:schemeClr>
                </a:solidFill>
              </a:rPr>
              <a:t>o</a:t>
            </a:r>
            <a:r>
              <a:rPr lang="pl-PL" dirty="0" smtClean="0">
                <a:solidFill>
                  <a:schemeClr val="accent2">
                    <a:lumMod val="75000"/>
                  </a:schemeClr>
                </a:solidFill>
              </a:rPr>
              <a:t>sigurati </a:t>
            </a:r>
            <a:r>
              <a:rPr lang="pl-PL" dirty="0">
                <a:solidFill>
                  <a:schemeClr val="accent2">
                    <a:lumMod val="75000"/>
                  </a:schemeClr>
                </a:solidFill>
              </a:rPr>
              <a:t>na odgovarajući način odvojeno prikupljanje problematičnog otpada,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accent2">
                    <a:lumMod val="75000"/>
                  </a:schemeClr>
                </a:solidFill>
              </a:rPr>
              <a:t>osigurati </a:t>
            </a:r>
            <a:r>
              <a:rPr lang="pl-PL" dirty="0">
                <a:solidFill>
                  <a:schemeClr val="accent2">
                    <a:lumMod val="75000"/>
                  </a:schemeClr>
                </a:solidFill>
              </a:rPr>
              <a:t>sprječavanje odbacivanja otpada na način suprotan Zakonu o održivom gospodarenju otpadom te uklanjanje tako odbačenog otpada,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accent2">
                    <a:lumMod val="75000"/>
                  </a:schemeClr>
                </a:solidFill>
              </a:rPr>
              <a:t>osigurati </a:t>
            </a:r>
            <a:r>
              <a:rPr lang="pl-PL" dirty="0">
                <a:solidFill>
                  <a:schemeClr val="accent2">
                    <a:lumMod val="75000"/>
                  </a:schemeClr>
                </a:solidFill>
              </a:rPr>
              <a:t>provedbu Plana gospodarenja otpadom Republike Hrvatske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accent2">
                    <a:lumMod val="75000"/>
                  </a:schemeClr>
                </a:solidFill>
              </a:rPr>
              <a:t>osigurati </a:t>
            </a:r>
            <a:r>
              <a:rPr lang="pl-PL" dirty="0">
                <a:solidFill>
                  <a:schemeClr val="accent2">
                    <a:lumMod val="75000"/>
                  </a:schemeClr>
                </a:solidFill>
              </a:rPr>
              <a:t>donošenje i provedbu Plana gospodarenja otpadom JLS</a:t>
            </a:r>
            <a:r>
              <a:rPr lang="pl-PL" dirty="0" smtClean="0">
                <a:solidFill>
                  <a:schemeClr val="accent2">
                    <a:lumMod val="75000"/>
                  </a:schemeClr>
                </a:solidFill>
              </a:rPr>
              <a:t>,</a:t>
            </a:r>
            <a:endParaRPr lang="pl-PL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26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9" name="Naslov 1"/>
          <p:cNvSpPr>
            <a:spLocks noGrp="1"/>
          </p:cNvSpPr>
          <p:nvPr>
            <p:ph type="title"/>
          </p:nvPr>
        </p:nvSpPr>
        <p:spPr>
          <a:xfrm>
            <a:off x="345989" y="1241921"/>
            <a:ext cx="7672722" cy="499945"/>
          </a:xfrm>
        </p:spPr>
        <p:txBody>
          <a:bodyPr>
            <a:noAutofit/>
          </a:bodyPr>
          <a:lstStyle/>
          <a:p>
            <a:r>
              <a:rPr lang="hr-HR" sz="2000" b="1" dirty="0" smtClean="0">
                <a:solidFill>
                  <a:schemeClr val="accent2">
                    <a:lumMod val="75000"/>
                  </a:schemeClr>
                </a:solidFill>
              </a:rPr>
              <a:t>Obveze JLS (II)</a:t>
            </a:r>
            <a:endParaRPr lang="en-GB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Naslov 1"/>
          <p:cNvSpPr txBox="1">
            <a:spLocks/>
          </p:cNvSpPr>
          <p:nvPr/>
        </p:nvSpPr>
        <p:spPr>
          <a:xfrm>
            <a:off x="117389" y="2114011"/>
            <a:ext cx="7743911" cy="33177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hr-HR" sz="1800" dirty="0">
              <a:solidFill>
                <a:schemeClr val="tx1"/>
              </a:solidFill>
            </a:endParaRPr>
          </a:p>
          <a:p>
            <a:endParaRPr lang="en-GB" sz="18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54000" y="1913205"/>
            <a:ext cx="717839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accent2">
                    <a:lumMod val="75000"/>
                  </a:schemeClr>
                </a:solidFill>
              </a:rPr>
              <a:t>osigurati </a:t>
            </a:r>
            <a:r>
              <a:rPr lang="pl-PL" dirty="0">
                <a:solidFill>
                  <a:schemeClr val="accent2">
                    <a:lumMod val="75000"/>
                  </a:schemeClr>
                </a:solidFill>
              </a:rPr>
              <a:t>provođenje izobrazno-informativnih aktivnosti,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accent2">
                    <a:lumMod val="75000"/>
                  </a:schemeClr>
                </a:solidFill>
              </a:rPr>
              <a:t>osigurati </a:t>
            </a:r>
            <a:r>
              <a:rPr lang="pl-PL" dirty="0">
                <a:solidFill>
                  <a:schemeClr val="accent2">
                    <a:lumMod val="75000"/>
                  </a:schemeClr>
                </a:solidFill>
              </a:rPr>
              <a:t>mogućnost provedbe akcija prikupljanja otpada,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accent2">
                    <a:lumMod val="75000"/>
                  </a:schemeClr>
                </a:solidFill>
              </a:rPr>
              <a:t>osigurati </a:t>
            </a:r>
            <a:r>
              <a:rPr lang="pl-PL" dirty="0">
                <a:solidFill>
                  <a:schemeClr val="accent2">
                    <a:lumMod val="75000"/>
                  </a:schemeClr>
                </a:solidFill>
              </a:rPr>
              <a:t>odvojeno prikupljanje biootpada,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2">
                    <a:lumMod val="75000"/>
                  </a:schemeClr>
                </a:solidFill>
              </a:rPr>
              <a:t>s</a:t>
            </a:r>
            <a:r>
              <a:rPr lang="pl-PL" dirty="0" smtClean="0">
                <a:solidFill>
                  <a:schemeClr val="accent2">
                    <a:lumMod val="75000"/>
                  </a:schemeClr>
                </a:solidFill>
              </a:rPr>
              <a:t>udjelovati </a:t>
            </a:r>
            <a:r>
              <a:rPr lang="pl-PL" dirty="0">
                <a:solidFill>
                  <a:schemeClr val="accent2">
                    <a:lumMod val="75000"/>
                  </a:schemeClr>
                </a:solidFill>
              </a:rPr>
              <a:t>na odgovarajući način u sustavu sakupljanja građevnog i azbestnog otpada,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accent2">
                    <a:lumMod val="75000"/>
                  </a:schemeClr>
                </a:solidFill>
              </a:rPr>
              <a:t>u </a:t>
            </a:r>
            <a:r>
              <a:rPr lang="pl-PL" dirty="0">
                <a:solidFill>
                  <a:schemeClr val="accent2">
                    <a:lumMod val="75000"/>
                  </a:schemeClr>
                </a:solidFill>
              </a:rPr>
              <a:t>svojim dokumentima prostornog uređenja planirati lokacije građevina za gospodarenje otpadom sukladno kategoriji građevine 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accent2">
                    <a:lumMod val="75000"/>
                  </a:schemeClr>
                </a:solidFill>
              </a:rPr>
              <a:t>izrađivati </a:t>
            </a:r>
            <a:r>
              <a:rPr lang="pl-PL" dirty="0">
                <a:solidFill>
                  <a:schemeClr val="accent2">
                    <a:lumMod val="75000"/>
                  </a:schemeClr>
                </a:solidFill>
              </a:rPr>
              <a:t>godišnje izvješće o provedbi Plana gospodarenja otpadom Republike Hrvatske.</a:t>
            </a:r>
            <a:endParaRPr lang="hr-HR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86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9" name="Naslov 1"/>
          <p:cNvSpPr>
            <a:spLocks noGrp="1"/>
          </p:cNvSpPr>
          <p:nvPr>
            <p:ph type="title"/>
          </p:nvPr>
        </p:nvSpPr>
        <p:spPr>
          <a:xfrm>
            <a:off x="345989" y="1290627"/>
            <a:ext cx="7672722" cy="499945"/>
          </a:xfrm>
        </p:spPr>
        <p:txBody>
          <a:bodyPr>
            <a:noAutofit/>
          </a:bodyPr>
          <a:lstStyle/>
          <a:p>
            <a:r>
              <a:rPr lang="hr-HR" sz="2000" b="1" dirty="0" smtClean="0">
                <a:solidFill>
                  <a:schemeClr val="accent2">
                    <a:lumMod val="75000"/>
                  </a:schemeClr>
                </a:solidFill>
              </a:rPr>
              <a:t>Kružna ekonomija – odgovornost proizvođača proizvoda</a:t>
            </a:r>
            <a:endParaRPr lang="en-GB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Naslov 1"/>
          <p:cNvSpPr txBox="1">
            <a:spLocks/>
          </p:cNvSpPr>
          <p:nvPr/>
        </p:nvSpPr>
        <p:spPr>
          <a:xfrm>
            <a:off x="117389" y="2114011"/>
            <a:ext cx="7743911" cy="33177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12" name="Naslov 1"/>
          <p:cNvSpPr txBox="1">
            <a:spLocks/>
          </p:cNvSpPr>
          <p:nvPr/>
        </p:nvSpPr>
        <p:spPr>
          <a:xfrm>
            <a:off x="117389" y="2114011"/>
            <a:ext cx="7315000" cy="33177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7508" y="3101351"/>
            <a:ext cx="5071222" cy="2791449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7508" y="1770259"/>
            <a:ext cx="5198273" cy="1182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12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8035" y="2116016"/>
            <a:ext cx="7414054" cy="2038522"/>
          </a:xfrm>
        </p:spPr>
        <p:txBody>
          <a:bodyPr>
            <a:normAutofit/>
          </a:bodyPr>
          <a:lstStyle/>
          <a:p>
            <a:r>
              <a:rPr lang="hr-HR" sz="2200" b="1" dirty="0" smtClean="0">
                <a:solidFill>
                  <a:schemeClr val="accent2">
                    <a:lumMod val="75000"/>
                  </a:schemeClr>
                </a:solidFill>
              </a:rPr>
              <a:t>JAVNA TRIBINA O ODRŽIVOM GOSPODARENJU OTPADOM</a:t>
            </a:r>
            <a:r>
              <a:rPr lang="hr-HR" sz="21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21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21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21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21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21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>u okviru projekta „</a:t>
            </a:r>
            <a:r>
              <a:rPr lang="hr-HR" sz="1800" b="1" dirty="0" smtClean="0">
                <a:solidFill>
                  <a:schemeClr val="accent2">
                    <a:lumMod val="75000"/>
                  </a:schemeClr>
                </a:solidFill>
              </a:rPr>
              <a:t>INFORMIRANO ZA ZELENO SUTRA</a:t>
            </a:r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>” </a:t>
            </a:r>
            <a: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  <a:t>K.K.06.3.1.07.0023</a:t>
            </a:r>
            <a:endParaRPr lang="en-GB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100" dirty="0">
                <a:solidFill>
                  <a:schemeClr val="accent2">
                    <a:lumMod val="75000"/>
                  </a:schemeClr>
                </a:solidFill>
              </a:rPr>
              <a:t>INFORMIRANO ZA ZELENO SUTRA</a:t>
            </a:r>
            <a:endParaRPr lang="en-GB" sz="11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450052" y="3877097"/>
            <a:ext cx="2942282" cy="16030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GB" sz="1800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9" name="Naslov 1"/>
          <p:cNvSpPr txBox="1">
            <a:spLocks/>
          </p:cNvSpPr>
          <p:nvPr/>
        </p:nvSpPr>
        <p:spPr>
          <a:xfrm>
            <a:off x="3189759" y="4078463"/>
            <a:ext cx="2934529" cy="155326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r-HR" sz="1700" dirty="0" smtClean="0">
                <a:solidFill>
                  <a:schemeClr val="accent2">
                    <a:lumMod val="75000"/>
                  </a:schemeClr>
                </a:solidFill>
              </a:rPr>
              <a:t>29.04.2019.</a:t>
            </a:r>
          </a:p>
          <a:p>
            <a:endParaRPr lang="hr-HR" sz="17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hr-HR" sz="1700" dirty="0" smtClean="0">
                <a:solidFill>
                  <a:schemeClr val="accent2">
                    <a:lumMod val="75000"/>
                  </a:schemeClr>
                </a:solidFill>
              </a:rPr>
              <a:t>Grad Sveta </a:t>
            </a:r>
            <a:r>
              <a:rPr lang="hr-HR" sz="1700" dirty="0" err="1" smtClean="0">
                <a:solidFill>
                  <a:schemeClr val="accent2">
                    <a:lumMod val="75000"/>
                  </a:schemeClr>
                </a:solidFill>
              </a:rPr>
              <a:t>Nedelja</a:t>
            </a:r>
            <a:r>
              <a:rPr lang="hr-HR" sz="1700" dirty="0" smtClean="0">
                <a:solidFill>
                  <a:schemeClr val="accent2">
                    <a:lumMod val="75000"/>
                  </a:schemeClr>
                </a:solidFill>
              </a:rPr>
              <a:t>, </a:t>
            </a:r>
          </a:p>
          <a:p>
            <a:r>
              <a:rPr lang="hr-HR" sz="1700" dirty="0" smtClean="0">
                <a:solidFill>
                  <a:schemeClr val="accent2">
                    <a:lumMod val="75000"/>
                  </a:schemeClr>
                </a:solidFill>
              </a:rPr>
              <a:t>Društveni dom Mala Gorica</a:t>
            </a:r>
          </a:p>
          <a:p>
            <a:r>
              <a:rPr lang="hr-HR" sz="1700" dirty="0" smtClean="0">
                <a:solidFill>
                  <a:schemeClr val="accent2">
                    <a:lumMod val="75000"/>
                  </a:schemeClr>
                </a:solidFill>
              </a:rPr>
              <a:t>Ulica Augusta Šenoe 34 </a:t>
            </a:r>
          </a:p>
          <a:p>
            <a:endParaRPr lang="hr-HR" sz="17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hr-HR" sz="1700" dirty="0" smtClean="0">
                <a:solidFill>
                  <a:schemeClr val="accent2">
                    <a:lumMod val="75000"/>
                  </a:schemeClr>
                </a:solidFill>
              </a:rPr>
              <a:t>18:00 sati</a:t>
            </a:r>
            <a:endParaRPr lang="hr-HR" sz="1700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en-GB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10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1856" y="1251920"/>
            <a:ext cx="6447501" cy="566107"/>
          </a:xfrm>
        </p:spPr>
        <p:txBody>
          <a:bodyPr>
            <a:normAutofit/>
          </a:bodyPr>
          <a:lstStyle/>
          <a:p>
            <a:r>
              <a:rPr lang="hr-HR" sz="2100" b="1" dirty="0" smtClean="0">
                <a:solidFill>
                  <a:schemeClr val="accent2">
                    <a:lumMod val="75000"/>
                  </a:schemeClr>
                </a:solidFill>
              </a:rPr>
              <a:t>Sprječavanje nastanka otpada</a:t>
            </a:r>
            <a:endParaRPr lang="en-GB" sz="21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747143"/>
            <a:ext cx="32232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100" dirty="0">
                <a:solidFill>
                  <a:schemeClr val="accent2">
                    <a:lumMod val="75000"/>
                  </a:schemeClr>
                </a:solidFill>
              </a:rPr>
              <a:t>INFORMIRANO ZA ZELENO SUTRA</a:t>
            </a:r>
            <a:endParaRPr lang="en-GB" sz="11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91855" y="2061194"/>
            <a:ext cx="6447501" cy="5661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GB" sz="1800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1855" y="2061194"/>
            <a:ext cx="429444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>
                <a:solidFill>
                  <a:schemeClr val="accent2">
                    <a:lumMod val="75000"/>
                  </a:schemeClr>
                </a:solidFill>
              </a:rPr>
              <a:t>Sprječavanje nastanka otpada podrazumijeva mjere poduzete prije nego li je tvar, materijal ili proizvod postao otpad, a kojima se smanjuju</a:t>
            </a:r>
            <a:r>
              <a:rPr lang="hr-HR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</a:p>
          <a:p>
            <a:endParaRPr lang="hr-HR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hr-HR" dirty="0">
                <a:solidFill>
                  <a:schemeClr val="accent2">
                    <a:lumMod val="75000"/>
                  </a:schemeClr>
                </a:solidFill>
              </a:rPr>
              <a:t> (a) količine otpada uključujući ponovnu uporabu proizvoda ili produženje životnog vijeka proizvoda,</a:t>
            </a:r>
          </a:p>
          <a:p>
            <a:r>
              <a:rPr lang="hr-HR" dirty="0">
                <a:solidFill>
                  <a:schemeClr val="accent2">
                    <a:lumMod val="75000"/>
                  </a:schemeClr>
                </a:solidFill>
              </a:rPr>
              <a:t> (b) štetan učinak otpada na okoliš i zdravlje ljudi ili</a:t>
            </a:r>
          </a:p>
          <a:p>
            <a:r>
              <a:rPr lang="hr-HR" dirty="0">
                <a:solidFill>
                  <a:schemeClr val="accent2">
                    <a:lumMod val="75000"/>
                  </a:schemeClr>
                </a:solidFill>
              </a:rPr>
              <a:t> (c) sadržaj štetnih tvari u materijalima i proizvodima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6300" y="1818027"/>
            <a:ext cx="4167188" cy="389784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30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05946" y="1389795"/>
            <a:ext cx="7226443" cy="4459069"/>
          </a:xfrm>
        </p:spPr>
        <p:txBody>
          <a:bodyPr>
            <a:normAutofit/>
          </a:bodyPr>
          <a:lstStyle/>
          <a:p>
            <a:r>
              <a:rPr lang="hr-HR" sz="16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en-GB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13" name="Naslov 1"/>
          <p:cNvSpPr txBox="1">
            <a:spLocks/>
          </p:cNvSpPr>
          <p:nvPr/>
        </p:nvSpPr>
        <p:spPr>
          <a:xfrm>
            <a:off x="145625" y="1307839"/>
            <a:ext cx="8342334" cy="445906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1" i="1" u="sng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Sprječavanje nastanka otpada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1" i="1" u="sng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3525" algn="l"/>
              </a:tabLst>
              <a:defRPr/>
            </a:pP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	</a:t>
            </a:r>
            <a: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Najučinkovitije </a:t>
            </a:r>
            <a:r>
              <a:rPr kumimoji="0" lang="hr-HR" sz="1800" b="1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i najjeftinije je spriječiti nastajanje </a:t>
            </a:r>
            <a: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otpada.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3525" algn="l"/>
              </a:tabLst>
              <a:defRPr/>
            </a:pP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	Koliko otpada proizvedemo u kućanstvu svaki dan?</a:t>
            </a:r>
          </a:p>
          <a:p>
            <a:pPr marL="0" marR="0" lvl="0" indent="263525" algn="l" defTabSz="17938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3525" algn="l"/>
              </a:tabLst>
              <a:defRPr/>
            </a:pP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Što se sve nalazi u kućnom otpadu?</a:t>
            </a:r>
          </a:p>
          <a:p>
            <a:pPr marL="0" marR="0" lvl="0" indent="263525" algn="l" defTabSz="17938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3525" algn="l"/>
              </a:tabLst>
              <a:defRPr/>
            </a:pP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Možemo li spriječiti nastajanje otpada?</a:t>
            </a:r>
          </a:p>
          <a:p>
            <a:pPr marL="0" marR="0" lvl="0" indent="263525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263525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Sprječavanje nastanka otpada zahtijeva promjenu životnih i potrošačkih navika.</a:t>
            </a:r>
          </a:p>
          <a:p>
            <a:pPr marL="0" marR="0" lvl="0" indent="263525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1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263525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Zašto bismo mijenjali svoje potrošačke i životne navike?</a:t>
            </a:r>
            <a: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803" y="3814615"/>
            <a:ext cx="6797629" cy="1877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55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05946" y="1389795"/>
            <a:ext cx="7226443" cy="4459069"/>
          </a:xfrm>
        </p:spPr>
        <p:txBody>
          <a:bodyPr>
            <a:normAutofit/>
          </a:bodyPr>
          <a:lstStyle/>
          <a:p>
            <a:r>
              <a:rPr lang="hr-HR" sz="16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en-GB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13" name="Naslov 1"/>
          <p:cNvSpPr txBox="1">
            <a:spLocks/>
          </p:cNvSpPr>
          <p:nvPr/>
        </p:nvSpPr>
        <p:spPr>
          <a:xfrm>
            <a:off x="145625" y="1307839"/>
            <a:ext cx="7633038" cy="445906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1" i="1" u="sng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Sprječavanje nastanka otpada u kućanstvu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spriječiti nastajanje otpada od hrane – plansko kupovanje hrane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korištenje višekratnih vrećica/ torbi umjesto plastičnih jednokratnih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kupnja proizvoda koji imaju manju količinu ambalaže i u većim pakiranjima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i</a:t>
            </a: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zbjegavanje korištenja jednokratnog plastičnog posuđa, pribora za jelo, stoljnjaka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umjesto tiskanih kataloga, novina, časopisa - on-line katalozi i portali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s</a:t>
            </a: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priječiti nastajanje otpadnog tekstila i obuće – planska kupovina koja odgovara stvarnim potrebama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kupovanje lijekova koji ne idu na recept i dodataka prehrani prema uputi liječnika ili ljekarnikama u količinama koje će se moći potrošiti u roku trajanja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3525" algn="l"/>
              </a:tabLst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3525" algn="l"/>
              </a:tabLst>
              <a:defRPr/>
            </a:pPr>
            <a:r>
              <a:rPr kumimoji="0" lang="hr-HR" sz="1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7759" y="4248175"/>
            <a:ext cx="5649690" cy="1658838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201195" y="4248175"/>
            <a:ext cx="3020076" cy="174079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509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05946" y="1389795"/>
            <a:ext cx="7226443" cy="4459069"/>
          </a:xfrm>
        </p:spPr>
        <p:txBody>
          <a:bodyPr>
            <a:normAutofit/>
          </a:bodyPr>
          <a:lstStyle/>
          <a:p>
            <a:r>
              <a:rPr lang="hr-HR" sz="16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en-GB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13" name="Naslov 1"/>
          <p:cNvSpPr txBox="1">
            <a:spLocks/>
          </p:cNvSpPr>
          <p:nvPr/>
        </p:nvSpPr>
        <p:spPr>
          <a:xfrm>
            <a:off x="145625" y="1307839"/>
            <a:ext cx="7633038" cy="445906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1" i="1" u="sng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Sprječavanje nastanka otpada u kućanstvu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r>
              <a:rPr kumimoji="0" lang="hr-HR" sz="16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k</a:t>
            </a: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upnja električnih i elektroničkih uređaja koje odgovaraju stvarnim potrebama ukućana (koliko mobitela, TV-a, laptopa, računala imamo?)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planska kupnja igračaka </a:t>
            </a: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  <a:sym typeface="Wingdings" panose="05000000000000000000" pitchFamily="2" charset="2"/>
              </a:rPr>
              <a:t>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3525" algn="l"/>
              </a:tabLst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  <a:sym typeface="Wingdings" panose="05000000000000000000" pitchFamily="2" charset="2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  <a:sym typeface="Wingdings" panose="05000000000000000000" pitchFamily="2" charset="2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3525" algn="l"/>
              </a:tabLst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3525" algn="l"/>
              </a:tabLst>
              <a:defRPr/>
            </a:pPr>
            <a:r>
              <a:rPr kumimoji="0" lang="hr-HR" sz="1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0953" y="2705219"/>
            <a:ext cx="1974146" cy="206198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052" y="2972807"/>
            <a:ext cx="1867007" cy="183549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85978" y="2912300"/>
            <a:ext cx="1428750" cy="16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44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05946" y="1389795"/>
            <a:ext cx="7226443" cy="4459069"/>
          </a:xfrm>
        </p:spPr>
        <p:txBody>
          <a:bodyPr>
            <a:normAutofit/>
          </a:bodyPr>
          <a:lstStyle/>
          <a:p>
            <a:r>
              <a:rPr lang="hr-HR" sz="16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en-GB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13" name="Naslov 1"/>
          <p:cNvSpPr txBox="1">
            <a:spLocks/>
          </p:cNvSpPr>
          <p:nvPr/>
        </p:nvSpPr>
        <p:spPr>
          <a:xfrm>
            <a:off x="345989" y="1307839"/>
            <a:ext cx="7432674" cy="445906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defRPr/>
            </a:pPr>
            <a:r>
              <a:rPr lang="hr-HR" sz="2000" b="1" i="1" u="sng" dirty="0" smtClean="0">
                <a:solidFill>
                  <a:srgbClr val="54A021">
                    <a:lumMod val="75000"/>
                  </a:srgbClr>
                </a:solidFill>
              </a:rPr>
              <a:t>Odvojeno prikupljanje i sakupljanje otpada</a:t>
            </a:r>
          </a:p>
          <a:p>
            <a:pPr lvl="0">
              <a:defRPr/>
            </a:pPr>
            <a:endParaRPr kumimoji="0" lang="hr-HR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285750" lvl="0" indent="-285750"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r>
              <a:rPr lang="hr-HR" sz="1900" dirty="0" smtClean="0">
                <a:solidFill>
                  <a:srgbClr val="54A021">
                    <a:lumMod val="75000"/>
                  </a:srgbClr>
                </a:solidFill>
              </a:rPr>
              <a:t>zabranjeno </a:t>
            </a:r>
            <a:r>
              <a:rPr lang="hr-HR" sz="1900" dirty="0">
                <a:solidFill>
                  <a:srgbClr val="54A021">
                    <a:lumMod val="75000"/>
                  </a:srgbClr>
                </a:solidFill>
              </a:rPr>
              <a:t>je odbacivanje otpada u </a:t>
            </a:r>
            <a:r>
              <a:rPr lang="hr-HR" sz="1900" dirty="0" smtClean="0">
                <a:solidFill>
                  <a:srgbClr val="54A021">
                    <a:lumMod val="75000"/>
                  </a:srgbClr>
                </a:solidFill>
              </a:rPr>
              <a:t>okoliš</a:t>
            </a:r>
          </a:p>
          <a:p>
            <a:pPr marL="285750" lvl="0" indent="-285750"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r>
              <a:rPr lang="hr-HR" sz="1900" dirty="0" smtClean="0">
                <a:solidFill>
                  <a:srgbClr val="54A021">
                    <a:lumMod val="75000"/>
                  </a:srgbClr>
                </a:solidFill>
              </a:rPr>
              <a:t>otpad </a:t>
            </a:r>
            <a:r>
              <a:rPr lang="hr-HR" sz="1900" dirty="0">
                <a:solidFill>
                  <a:srgbClr val="54A021">
                    <a:lumMod val="75000"/>
                  </a:srgbClr>
                </a:solidFill>
              </a:rPr>
              <a:t>čija se vrijedna svojstva mogu iskoristiti mora se odvojeno sakupljati i skladištiti u cilju materijalne i termičke oporabe </a:t>
            </a:r>
            <a:r>
              <a:rPr lang="hr-HR" sz="1900" dirty="0" smtClean="0">
                <a:solidFill>
                  <a:srgbClr val="54A021">
                    <a:lumMod val="75000"/>
                  </a:srgbClr>
                </a:solidFill>
              </a:rPr>
              <a:t>otpada</a:t>
            </a:r>
          </a:p>
          <a:p>
            <a:pPr marL="285750" lvl="0" indent="-285750"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r>
              <a:rPr lang="hr-HR" sz="1900" dirty="0" smtClean="0">
                <a:solidFill>
                  <a:srgbClr val="54A021">
                    <a:lumMod val="75000"/>
                  </a:srgbClr>
                </a:solidFill>
              </a:rPr>
              <a:t>odvojeno </a:t>
            </a:r>
            <a:r>
              <a:rPr lang="hr-HR" sz="1900" dirty="0">
                <a:solidFill>
                  <a:srgbClr val="54A021">
                    <a:lumMod val="75000"/>
                  </a:srgbClr>
                </a:solidFill>
              </a:rPr>
              <a:t>prikupljanje otpadnog papira, metala, stakla, plastike, tekstila i krupnog (glomaznog) </a:t>
            </a:r>
            <a:r>
              <a:rPr lang="hr-HR" sz="1900" dirty="0" smtClean="0">
                <a:solidFill>
                  <a:srgbClr val="54A021">
                    <a:lumMod val="75000"/>
                  </a:srgbClr>
                </a:solidFill>
              </a:rPr>
              <a:t>otpada</a:t>
            </a:r>
          </a:p>
          <a:p>
            <a:pPr marL="285750" lvl="0" indent="-285750"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r>
              <a:rPr lang="hr-HR" sz="1900" dirty="0" smtClean="0">
                <a:solidFill>
                  <a:srgbClr val="54A021">
                    <a:lumMod val="75000"/>
                  </a:srgbClr>
                </a:solidFill>
              </a:rPr>
              <a:t>odvojeno </a:t>
            </a:r>
            <a:r>
              <a:rPr lang="hr-HR" sz="1900" dirty="0">
                <a:solidFill>
                  <a:srgbClr val="54A021">
                    <a:lumMod val="75000"/>
                  </a:srgbClr>
                </a:solidFill>
              </a:rPr>
              <a:t>prikupljanje posebnih kategorija </a:t>
            </a:r>
            <a:r>
              <a:rPr lang="hr-HR" sz="1900" dirty="0" smtClean="0">
                <a:solidFill>
                  <a:srgbClr val="54A021">
                    <a:lumMod val="75000"/>
                  </a:srgbClr>
                </a:solidFill>
              </a:rPr>
              <a:t>otpada</a:t>
            </a:r>
          </a:p>
          <a:p>
            <a:pPr marL="285750" lvl="0" indent="-285750"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r>
              <a:rPr lang="hr-HR" sz="1900" dirty="0" smtClean="0">
                <a:solidFill>
                  <a:srgbClr val="54A021">
                    <a:lumMod val="75000"/>
                  </a:srgbClr>
                </a:solidFill>
              </a:rPr>
              <a:t>odvojeno </a:t>
            </a:r>
            <a:r>
              <a:rPr lang="hr-HR" sz="1900" dirty="0">
                <a:solidFill>
                  <a:srgbClr val="54A021">
                    <a:lumMod val="75000"/>
                  </a:srgbClr>
                </a:solidFill>
              </a:rPr>
              <a:t>prikupljanje je </a:t>
            </a:r>
            <a:r>
              <a:rPr lang="hr-HR" sz="1900" dirty="0" smtClean="0">
                <a:solidFill>
                  <a:srgbClr val="54A021">
                    <a:lumMod val="75000"/>
                  </a:srgbClr>
                </a:solidFill>
              </a:rPr>
              <a:t>ključno</a:t>
            </a:r>
            <a:r>
              <a:rPr lang="hr-HR" sz="1900" dirty="0">
                <a:solidFill>
                  <a:srgbClr val="54A021">
                    <a:lumMod val="75000"/>
                  </a:srgbClr>
                </a:solidFill>
              </a:rPr>
              <a:t>, jer </a:t>
            </a:r>
            <a:r>
              <a:rPr lang="hr-HR" sz="1900" dirty="0" smtClean="0">
                <a:solidFill>
                  <a:srgbClr val="54A021">
                    <a:lumMod val="75000"/>
                  </a:srgbClr>
                </a:solidFill>
              </a:rPr>
              <a:t>miješanjem </a:t>
            </a:r>
            <a:r>
              <a:rPr lang="hr-HR" sz="1900" dirty="0">
                <a:solidFill>
                  <a:srgbClr val="54A021">
                    <a:lumMod val="75000"/>
                  </a:srgbClr>
                </a:solidFill>
              </a:rPr>
              <a:t>raznih vrsta otpada </a:t>
            </a:r>
            <a:r>
              <a:rPr lang="hr-HR" sz="1900" dirty="0" smtClean="0">
                <a:solidFill>
                  <a:srgbClr val="54A021">
                    <a:lumMod val="75000"/>
                  </a:srgbClr>
                </a:solidFill>
              </a:rPr>
              <a:t>nepovratno se gube </a:t>
            </a:r>
            <a:r>
              <a:rPr lang="hr-HR" sz="1900" dirty="0">
                <a:solidFill>
                  <a:srgbClr val="54A021">
                    <a:lumMod val="75000"/>
                  </a:srgbClr>
                </a:solidFill>
              </a:rPr>
              <a:t>njihova korisna svojstva i </a:t>
            </a:r>
            <a:r>
              <a:rPr lang="hr-HR" sz="1900" dirty="0" smtClean="0">
                <a:solidFill>
                  <a:srgbClr val="54A021">
                    <a:lumMod val="75000"/>
                  </a:srgbClr>
                </a:solidFill>
              </a:rPr>
              <a:t>otpad se pretvara u </a:t>
            </a:r>
            <a:r>
              <a:rPr lang="hr-HR" sz="1900" dirty="0" err="1" smtClean="0">
                <a:solidFill>
                  <a:srgbClr val="54A021">
                    <a:lumMod val="75000"/>
                  </a:srgbClr>
                </a:solidFill>
              </a:rPr>
              <a:t>smeć́e</a:t>
            </a:r>
            <a:endParaRPr lang="hr-HR" sz="1900" dirty="0" smtClean="0">
              <a:solidFill>
                <a:srgbClr val="54A021">
                  <a:lumMod val="75000"/>
                </a:srgbClr>
              </a:solidFill>
            </a:endParaRPr>
          </a:p>
          <a:p>
            <a:pPr marL="285750" lvl="0" indent="-285750"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r>
              <a:rPr lang="hr-HR" sz="1900" dirty="0" smtClean="0">
                <a:solidFill>
                  <a:srgbClr val="54A021">
                    <a:lumMod val="75000"/>
                  </a:srgbClr>
                </a:solidFill>
              </a:rPr>
              <a:t>ako se pomiješa </a:t>
            </a:r>
            <a:r>
              <a:rPr lang="hr-HR" sz="1900" dirty="0">
                <a:solidFill>
                  <a:srgbClr val="54A021">
                    <a:lumMod val="75000"/>
                  </a:srgbClr>
                </a:solidFill>
              </a:rPr>
              <a:t>papir s mokrim ostacima kuhinjskog otpada, taj papir </a:t>
            </a:r>
            <a:r>
              <a:rPr lang="hr-HR" sz="1900" dirty="0" smtClean="0">
                <a:solidFill>
                  <a:srgbClr val="54A021">
                    <a:lumMod val="75000"/>
                  </a:srgbClr>
                </a:solidFill>
              </a:rPr>
              <a:t>se više </a:t>
            </a:r>
            <a:r>
              <a:rPr lang="hr-HR" sz="1900" dirty="0">
                <a:solidFill>
                  <a:srgbClr val="54A021">
                    <a:lumMod val="75000"/>
                  </a:srgbClr>
                </a:solidFill>
              </a:rPr>
              <a:t>ne </a:t>
            </a:r>
            <a:r>
              <a:rPr lang="hr-HR" sz="1900" dirty="0" smtClean="0">
                <a:solidFill>
                  <a:srgbClr val="54A021">
                    <a:lumMod val="75000"/>
                  </a:srgbClr>
                </a:solidFill>
              </a:rPr>
              <a:t>može reciklirati</a:t>
            </a:r>
          </a:p>
          <a:p>
            <a:pPr marL="285750" lvl="0" indent="-285750"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r>
              <a:rPr lang="hr-HR" sz="1900" dirty="0" smtClean="0">
                <a:solidFill>
                  <a:srgbClr val="54A021">
                    <a:lumMod val="75000"/>
                  </a:srgbClr>
                </a:solidFill>
              </a:rPr>
              <a:t>samo </a:t>
            </a:r>
            <a:r>
              <a:rPr lang="hr-HR" sz="1900" dirty="0">
                <a:solidFill>
                  <a:srgbClr val="54A021">
                    <a:lumMod val="75000"/>
                  </a:srgbClr>
                </a:solidFill>
              </a:rPr>
              <a:t>jedan krivi sastojak </a:t>
            </a:r>
            <a:r>
              <a:rPr lang="hr-HR" sz="1900" dirty="0" smtClean="0">
                <a:solidFill>
                  <a:srgbClr val="54A021">
                    <a:lumMod val="75000"/>
                  </a:srgbClr>
                </a:solidFill>
              </a:rPr>
              <a:t>može </a:t>
            </a:r>
            <a:r>
              <a:rPr lang="hr-HR" sz="1900" dirty="0">
                <a:solidFill>
                  <a:srgbClr val="54A021">
                    <a:lumMod val="75000"/>
                  </a:srgbClr>
                </a:solidFill>
              </a:rPr>
              <a:t>od korisnih i vrijednih sirovina napraviti </a:t>
            </a:r>
            <a:r>
              <a:rPr lang="hr-HR" sz="1900" dirty="0" smtClean="0">
                <a:solidFill>
                  <a:srgbClr val="54A021">
                    <a:lumMod val="75000"/>
                  </a:srgbClr>
                </a:solidFill>
              </a:rPr>
              <a:t>smeće</a:t>
            </a:r>
            <a:endParaRPr lang="hr-HR" sz="1900" dirty="0">
              <a:solidFill>
                <a:srgbClr val="54A021">
                  <a:lumMod val="75000"/>
                </a:srgbClr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3525" algn="l"/>
              </a:tabLst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sym typeface="Wingdings" panose="05000000000000000000" pitchFamily="2" charset="2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  <a:sym typeface="Wingdings" panose="05000000000000000000" pitchFamily="2" charset="2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3525" algn="l"/>
              </a:tabLst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3525" algn="l"/>
              </a:tabLst>
              <a:defRPr/>
            </a:pPr>
            <a:r>
              <a:rPr kumimoji="0" lang="hr-HR" sz="1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2443" y="3975101"/>
            <a:ext cx="4315431" cy="2013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10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05946" y="1389795"/>
            <a:ext cx="7226443" cy="4459069"/>
          </a:xfrm>
        </p:spPr>
        <p:txBody>
          <a:bodyPr>
            <a:normAutofit/>
          </a:bodyPr>
          <a:lstStyle/>
          <a:p>
            <a:pPr indent="627063"/>
            <a:r>
              <a:rPr lang="hr-HR" sz="16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en-GB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13" name="Naslov 1"/>
          <p:cNvSpPr txBox="1">
            <a:spLocks/>
          </p:cNvSpPr>
          <p:nvPr/>
        </p:nvSpPr>
        <p:spPr>
          <a:xfrm>
            <a:off x="345989" y="1307839"/>
            <a:ext cx="7432674" cy="420396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defRPr/>
            </a:pPr>
            <a:r>
              <a:rPr lang="hr-HR" sz="2000" b="1" i="1" u="sng" dirty="0" smtClean="0">
                <a:solidFill>
                  <a:srgbClr val="54A021">
                    <a:lumMod val="75000"/>
                  </a:srgbClr>
                </a:solidFill>
              </a:rPr>
              <a:t>Odvojeno prikupljanje i sakupljanje otpada</a:t>
            </a:r>
          </a:p>
          <a:p>
            <a:pPr lvl="0">
              <a:defRPr/>
            </a:pPr>
            <a:endParaRPr kumimoji="0" lang="hr-HR" sz="16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lvl="0">
              <a:defRPr/>
            </a:pPr>
            <a:endParaRPr kumimoji="0" lang="hr-HR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285750" lvl="0" indent="-285750"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r>
              <a:rPr lang="hr-HR" sz="1800" dirty="0" smtClean="0">
                <a:solidFill>
                  <a:srgbClr val="54A021">
                    <a:lumMod val="75000"/>
                  </a:srgbClr>
                </a:solidFill>
              </a:rPr>
              <a:t>Odvojeno prikupljanje, sakupljanje</a:t>
            </a:r>
            <a:r>
              <a:rPr lang="hr-HR" sz="1800" dirty="0">
                <a:solidFill>
                  <a:srgbClr val="54A021">
                    <a:lumMod val="75000"/>
                  </a:srgbClr>
                </a:solidFill>
              </a:rPr>
              <a:t>, prijevoz i obrada predmeta i/ili tvari koji se mogu smatrati otpadom u svrhu zaštite javnog interesa nužni su ako bi njihovo ne provođenje moglo: </a:t>
            </a:r>
            <a:endParaRPr lang="hr-HR" sz="1800" dirty="0" smtClean="0">
              <a:solidFill>
                <a:srgbClr val="54A021">
                  <a:lumMod val="75000"/>
                </a:srgbClr>
              </a:solidFill>
            </a:endParaRPr>
          </a:p>
          <a:p>
            <a:pPr marL="447675" lvl="0">
              <a:buFont typeface="Courier New" panose="02070309020205020404" pitchFamily="49" charset="0"/>
              <a:buChar char="o"/>
              <a:tabLst>
                <a:tab pos="538163" algn="l"/>
                <a:tab pos="627063" algn="l"/>
              </a:tabLst>
              <a:defRPr/>
            </a:pPr>
            <a:r>
              <a:rPr lang="hr-HR" sz="1800" dirty="0" smtClean="0">
                <a:solidFill>
                  <a:srgbClr val="54A021">
                    <a:lumMod val="75000"/>
                  </a:srgbClr>
                </a:solidFill>
              </a:rPr>
              <a:t>	ugroziti </a:t>
            </a:r>
            <a:r>
              <a:rPr lang="hr-HR" sz="1800" dirty="0">
                <a:solidFill>
                  <a:srgbClr val="54A021">
                    <a:lumMod val="75000"/>
                  </a:srgbClr>
                </a:solidFill>
              </a:rPr>
              <a:t>zdravlje ljudi ili izazvati neprihvatljivo uznemiravanje ljudi, </a:t>
            </a:r>
            <a:endParaRPr lang="hr-HR" sz="1800" dirty="0" smtClean="0">
              <a:solidFill>
                <a:srgbClr val="54A021">
                  <a:lumMod val="75000"/>
                </a:srgbClr>
              </a:solidFill>
            </a:endParaRPr>
          </a:p>
          <a:p>
            <a:pPr marL="627063" lvl="0" indent="-179388">
              <a:buFont typeface="Courier New" panose="02070309020205020404" pitchFamily="49" charset="0"/>
              <a:buChar char="o"/>
              <a:tabLst>
                <a:tab pos="538163" algn="l"/>
              </a:tabLst>
              <a:defRPr/>
            </a:pPr>
            <a:r>
              <a:rPr lang="hr-HR" sz="1800" dirty="0" smtClean="0">
                <a:solidFill>
                  <a:srgbClr val="54A021">
                    <a:lumMod val="75000"/>
                  </a:srgbClr>
                </a:solidFill>
              </a:rPr>
              <a:t>izazvati </a:t>
            </a:r>
            <a:r>
              <a:rPr lang="hr-HR" sz="1800" dirty="0">
                <a:solidFill>
                  <a:srgbClr val="54A021">
                    <a:lumMod val="75000"/>
                  </a:srgbClr>
                </a:solidFill>
              </a:rPr>
              <a:t>rizik od onečišćenja voda, zraka, tla i/ili ugrožavanje životinja ili biljaka ili narušavanje njihovih prirodnih životnih uvjeta, </a:t>
            </a:r>
            <a:endParaRPr lang="hr-HR" sz="1800" dirty="0" smtClean="0">
              <a:solidFill>
                <a:srgbClr val="54A021">
                  <a:lumMod val="75000"/>
                </a:srgbClr>
              </a:solidFill>
            </a:endParaRPr>
          </a:p>
          <a:p>
            <a:pPr marL="627063" lvl="0" indent="-179388">
              <a:buFont typeface="Courier New" panose="02070309020205020404" pitchFamily="49" charset="0"/>
              <a:buChar char="o"/>
              <a:tabLst>
                <a:tab pos="538163" algn="l"/>
              </a:tabLst>
              <a:defRPr/>
            </a:pPr>
            <a:r>
              <a:rPr lang="hr-HR" sz="1800" dirty="0" smtClean="0">
                <a:solidFill>
                  <a:srgbClr val="54A021">
                    <a:lumMod val="75000"/>
                  </a:srgbClr>
                </a:solidFill>
              </a:rPr>
              <a:t>narušiti </a:t>
            </a:r>
            <a:r>
              <a:rPr lang="hr-HR" sz="1800" dirty="0">
                <a:solidFill>
                  <a:srgbClr val="54A021">
                    <a:lumMod val="75000"/>
                  </a:srgbClr>
                </a:solidFill>
              </a:rPr>
              <a:t>održivo korištenje voda ili tla, </a:t>
            </a:r>
            <a:endParaRPr lang="hr-HR" sz="1800" dirty="0" smtClean="0">
              <a:solidFill>
                <a:srgbClr val="54A021">
                  <a:lumMod val="75000"/>
                </a:srgbClr>
              </a:solidFill>
            </a:endParaRPr>
          </a:p>
          <a:p>
            <a:pPr marL="627063" lvl="0" indent="-179388">
              <a:buFont typeface="Courier New" panose="02070309020205020404" pitchFamily="49" charset="0"/>
              <a:buChar char="o"/>
              <a:tabLst>
                <a:tab pos="538163" algn="l"/>
              </a:tabLst>
              <a:defRPr/>
            </a:pPr>
            <a:r>
              <a:rPr lang="hr-HR" sz="1800" dirty="0" smtClean="0">
                <a:solidFill>
                  <a:srgbClr val="54A021">
                    <a:lumMod val="75000"/>
                  </a:srgbClr>
                </a:solidFill>
              </a:rPr>
              <a:t>onečistiti </a:t>
            </a:r>
            <a:r>
              <a:rPr lang="hr-HR" sz="1800" dirty="0">
                <a:solidFill>
                  <a:srgbClr val="54A021">
                    <a:lumMod val="75000"/>
                  </a:srgbClr>
                </a:solidFill>
              </a:rPr>
              <a:t>okoliš u većoj mjeri od neophodnog, izazvati opasnosti od požara ili eksplozije, </a:t>
            </a:r>
            <a:endParaRPr lang="hr-HR" sz="1800" dirty="0" smtClean="0">
              <a:solidFill>
                <a:srgbClr val="54A021">
                  <a:lumMod val="75000"/>
                </a:srgbClr>
              </a:solidFill>
            </a:endParaRPr>
          </a:p>
          <a:p>
            <a:pPr marL="627063" lvl="0" indent="-179388">
              <a:buFont typeface="Courier New" panose="02070309020205020404" pitchFamily="49" charset="0"/>
              <a:buChar char="o"/>
              <a:tabLst>
                <a:tab pos="538163" algn="l"/>
              </a:tabLst>
              <a:defRPr/>
            </a:pPr>
            <a:r>
              <a:rPr lang="hr-HR" sz="1800" dirty="0" smtClean="0">
                <a:solidFill>
                  <a:srgbClr val="54A021">
                    <a:lumMod val="75000"/>
                  </a:srgbClr>
                </a:solidFill>
              </a:rPr>
              <a:t>izazvati </a:t>
            </a:r>
            <a:r>
              <a:rPr lang="hr-HR" sz="1800" dirty="0">
                <a:solidFill>
                  <a:srgbClr val="54A021">
                    <a:lumMod val="75000"/>
                  </a:srgbClr>
                </a:solidFill>
              </a:rPr>
              <a:t>prekomjernu buku, pogodovati pojavi ili razmnožavanju uzročnika bolesti</a:t>
            </a:r>
            <a:r>
              <a:rPr lang="hr-HR" sz="1800" dirty="0" smtClean="0">
                <a:solidFill>
                  <a:srgbClr val="54A021">
                    <a:lumMod val="75000"/>
                  </a:srgbClr>
                </a:solidFill>
              </a:rPr>
              <a:t>,</a:t>
            </a:r>
          </a:p>
          <a:p>
            <a:pPr marL="627063" lvl="0" indent="-179388">
              <a:buFont typeface="Courier New" panose="02070309020205020404" pitchFamily="49" charset="0"/>
              <a:buChar char="o"/>
              <a:tabLst>
                <a:tab pos="538163" algn="l"/>
              </a:tabLst>
              <a:defRPr/>
            </a:pPr>
            <a:r>
              <a:rPr lang="hr-HR" sz="1800" dirty="0" smtClean="0">
                <a:solidFill>
                  <a:srgbClr val="54A021">
                    <a:lumMod val="75000"/>
                  </a:srgbClr>
                </a:solidFill>
              </a:rPr>
              <a:t>narušiti </a:t>
            </a:r>
            <a:r>
              <a:rPr lang="hr-HR" sz="1800" dirty="0">
                <a:solidFill>
                  <a:srgbClr val="54A021">
                    <a:lumMod val="75000"/>
                  </a:srgbClr>
                </a:solidFill>
              </a:rPr>
              <a:t>javni red i sigurnost ili </a:t>
            </a:r>
            <a:endParaRPr lang="hr-HR" sz="1800" dirty="0" smtClean="0">
              <a:solidFill>
                <a:srgbClr val="54A021">
                  <a:lumMod val="75000"/>
                </a:srgbClr>
              </a:solidFill>
            </a:endParaRPr>
          </a:p>
          <a:p>
            <a:pPr marL="627063" lvl="0" indent="-179388">
              <a:buFont typeface="Courier New" panose="02070309020205020404" pitchFamily="49" charset="0"/>
              <a:buChar char="o"/>
              <a:tabLst>
                <a:tab pos="538163" algn="l"/>
              </a:tabLst>
              <a:defRPr/>
            </a:pPr>
            <a:r>
              <a:rPr lang="hr-HR" sz="1800" dirty="0" smtClean="0">
                <a:solidFill>
                  <a:srgbClr val="54A021">
                    <a:lumMod val="75000"/>
                  </a:srgbClr>
                </a:solidFill>
              </a:rPr>
              <a:t>značajno </a:t>
            </a:r>
            <a:r>
              <a:rPr lang="hr-HR" sz="1800" dirty="0">
                <a:solidFill>
                  <a:srgbClr val="54A021">
                    <a:lumMod val="75000"/>
                  </a:srgbClr>
                </a:solidFill>
              </a:rPr>
              <a:t>narušiti izgled mjesta, krajolika i/ili kulturnog </a:t>
            </a:r>
            <a:r>
              <a:rPr lang="hr-HR" sz="1800" dirty="0" smtClean="0">
                <a:solidFill>
                  <a:srgbClr val="54A021">
                    <a:lumMod val="75000"/>
                  </a:srgbClr>
                </a:solidFill>
              </a:rPr>
              <a:t>dobra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1972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05946" y="1389795"/>
            <a:ext cx="7226443" cy="4459069"/>
          </a:xfrm>
        </p:spPr>
        <p:txBody>
          <a:bodyPr>
            <a:normAutofit/>
          </a:bodyPr>
          <a:lstStyle/>
          <a:p>
            <a:r>
              <a:rPr lang="hr-HR" sz="16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en-GB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13" name="Naslov 1"/>
          <p:cNvSpPr txBox="1">
            <a:spLocks/>
          </p:cNvSpPr>
          <p:nvPr/>
        </p:nvSpPr>
        <p:spPr>
          <a:xfrm>
            <a:off x="345989" y="1307839"/>
            <a:ext cx="7432674" cy="445906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defRPr/>
            </a:pPr>
            <a:r>
              <a:rPr lang="hr-HR" sz="1800" b="1" i="1" u="sng" dirty="0" smtClean="0">
                <a:solidFill>
                  <a:srgbClr val="54A021">
                    <a:lumMod val="75000"/>
                  </a:srgbClr>
                </a:solidFill>
              </a:rPr>
              <a:t>Odvojeno prikupljanje i sakupljanje otpada</a:t>
            </a:r>
          </a:p>
          <a:p>
            <a:pPr lvl="0">
              <a:defRPr/>
            </a:pPr>
            <a:endParaRPr kumimoji="0" lang="hr-HR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lvl="0">
              <a:tabLst>
                <a:tab pos="263525" algn="l"/>
              </a:tabLst>
              <a:defRPr/>
            </a:pP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716791"/>
            <a:ext cx="6731000" cy="4285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09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05946" y="1389795"/>
            <a:ext cx="7226443" cy="4459069"/>
          </a:xfrm>
        </p:spPr>
        <p:txBody>
          <a:bodyPr>
            <a:normAutofit/>
          </a:bodyPr>
          <a:lstStyle/>
          <a:p>
            <a:pPr indent="627063"/>
            <a:r>
              <a:rPr lang="hr-HR" sz="16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en-GB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13" name="Naslov 1"/>
          <p:cNvSpPr txBox="1">
            <a:spLocks/>
          </p:cNvSpPr>
          <p:nvPr/>
        </p:nvSpPr>
        <p:spPr>
          <a:xfrm>
            <a:off x="345989" y="1307839"/>
            <a:ext cx="7432674" cy="520053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defRPr/>
            </a:pPr>
            <a:endParaRPr kumimoji="0" lang="hr-HR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>
                <a:tab pos="263525" algn="l"/>
              </a:tabLst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  <a:sym typeface="Wingdings" panose="05000000000000000000" pitchFamily="2" charset="2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3525" algn="l"/>
              </a:tabLst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3525" algn="l"/>
              </a:tabLst>
              <a:defRPr/>
            </a:pPr>
            <a:r>
              <a:rPr kumimoji="0" lang="hr-HR" sz="1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4300" y="989634"/>
            <a:ext cx="5016500" cy="5108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81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05946" y="1389795"/>
            <a:ext cx="7226443" cy="4459069"/>
          </a:xfrm>
        </p:spPr>
        <p:txBody>
          <a:bodyPr>
            <a:normAutofit/>
          </a:bodyPr>
          <a:lstStyle/>
          <a:p>
            <a:pPr indent="627063"/>
            <a:r>
              <a:rPr lang="hr-HR" sz="16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en-GB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13" name="Naslov 1"/>
          <p:cNvSpPr txBox="1">
            <a:spLocks/>
          </p:cNvSpPr>
          <p:nvPr/>
        </p:nvSpPr>
        <p:spPr>
          <a:xfrm>
            <a:off x="345989" y="1307839"/>
            <a:ext cx="7432674" cy="520053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defRPr/>
            </a:pPr>
            <a:r>
              <a:rPr lang="hr-HR" sz="1800" b="1" i="1" u="sng" dirty="0" smtClean="0">
                <a:solidFill>
                  <a:srgbClr val="54A021">
                    <a:lumMod val="75000"/>
                  </a:srgbClr>
                </a:solidFill>
              </a:rPr>
              <a:t>Odvojeno prikupljanje i sakupljanje otpada</a:t>
            </a:r>
          </a:p>
          <a:p>
            <a:pPr lvl="0">
              <a:defRPr/>
            </a:pPr>
            <a:endParaRPr kumimoji="0" lang="hr-HR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>
                <a:tab pos="263525" algn="l"/>
              </a:tabLst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  <a:sym typeface="Wingdings" panose="05000000000000000000" pitchFamily="2" charset="2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3525" algn="l"/>
              </a:tabLst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3525" algn="l"/>
              </a:tabLst>
              <a:defRPr/>
            </a:pPr>
            <a:r>
              <a:rPr kumimoji="0" lang="hr-HR" sz="1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388" y="1816101"/>
            <a:ext cx="7314044" cy="3968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15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05946" y="1389795"/>
            <a:ext cx="7226443" cy="4459069"/>
          </a:xfrm>
        </p:spPr>
        <p:txBody>
          <a:bodyPr>
            <a:normAutofit/>
          </a:bodyPr>
          <a:lstStyle/>
          <a:p>
            <a:pPr indent="627063"/>
            <a:r>
              <a:rPr lang="hr-HR" sz="16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en-GB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13" name="Naslov 1"/>
          <p:cNvSpPr txBox="1">
            <a:spLocks/>
          </p:cNvSpPr>
          <p:nvPr/>
        </p:nvSpPr>
        <p:spPr>
          <a:xfrm>
            <a:off x="205946" y="1835927"/>
            <a:ext cx="7721600" cy="415304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defRPr/>
            </a:pPr>
            <a:endParaRPr kumimoji="0" lang="hr-HR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285750" lvl="0" indent="-285750"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endParaRPr lang="hr-HR" sz="1600" dirty="0" smtClean="0">
              <a:solidFill>
                <a:srgbClr val="54A021">
                  <a:lumMod val="75000"/>
                </a:srgbClr>
              </a:solidFill>
            </a:endParaRPr>
          </a:p>
          <a:p>
            <a:pPr marL="285750" lvl="0" indent="-285750"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r>
              <a:rPr lang="hr-HR" sz="1900" dirty="0" smtClean="0">
                <a:solidFill>
                  <a:srgbClr val="54A021">
                    <a:lumMod val="75000"/>
                  </a:srgbClr>
                </a:solidFill>
              </a:rPr>
              <a:t>proizvođač otpada je </a:t>
            </a:r>
            <a:r>
              <a:rPr lang="hr-HR" sz="1900" dirty="0">
                <a:solidFill>
                  <a:srgbClr val="54A021">
                    <a:lumMod val="75000"/>
                  </a:srgbClr>
                </a:solidFill>
              </a:rPr>
              <a:t>obvezan odvajati otpad na mjestu nastanka u odgovarajućim </a:t>
            </a:r>
            <a:r>
              <a:rPr lang="hr-HR" sz="1900" dirty="0" smtClean="0">
                <a:solidFill>
                  <a:srgbClr val="54A021">
                    <a:lumMod val="75000"/>
                  </a:srgbClr>
                </a:solidFill>
              </a:rPr>
              <a:t>spremnicima – fizičke osobe (stanovnici općina i gradova), fizičke osobe obrtnici i pravne osobe – npr. tvrtke</a:t>
            </a:r>
          </a:p>
          <a:p>
            <a:pPr marL="285750" lvl="0" indent="-285750"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r>
              <a:rPr lang="hr-HR" sz="1900" dirty="0" smtClean="0">
                <a:solidFill>
                  <a:srgbClr val="54A021">
                    <a:lumMod val="75000"/>
                  </a:srgbClr>
                </a:solidFill>
              </a:rPr>
              <a:t>proizvođač </a:t>
            </a:r>
            <a:r>
              <a:rPr lang="hr-HR" sz="1900" dirty="0">
                <a:solidFill>
                  <a:srgbClr val="54A021">
                    <a:lumMod val="75000"/>
                  </a:srgbClr>
                </a:solidFill>
              </a:rPr>
              <a:t>otpada je dužan skladištiti vlastiti proizvedeni otpad na mjestu nastanka odvojeno po svojstvu, vrsti i agregatnom </a:t>
            </a:r>
            <a:r>
              <a:rPr lang="hr-HR" sz="1900" dirty="0" smtClean="0">
                <a:solidFill>
                  <a:srgbClr val="54A021">
                    <a:lumMod val="75000"/>
                  </a:srgbClr>
                </a:solidFill>
              </a:rPr>
              <a:t>stanju</a:t>
            </a:r>
          </a:p>
          <a:p>
            <a:pPr marL="285750" lvl="0" indent="-285750"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r>
              <a:rPr lang="hr-HR" sz="1900" dirty="0" smtClean="0">
                <a:solidFill>
                  <a:srgbClr val="54A021">
                    <a:lumMod val="75000"/>
                  </a:srgbClr>
                </a:solidFill>
              </a:rPr>
              <a:t>proizvođač </a:t>
            </a:r>
            <a:r>
              <a:rPr lang="hr-HR" sz="1900" dirty="0">
                <a:solidFill>
                  <a:srgbClr val="54A021">
                    <a:lumMod val="75000"/>
                  </a:srgbClr>
                </a:solidFill>
              </a:rPr>
              <a:t>otpada i drugi posjednik otpada dužan je predati svoj otpad osobi koja obavlja djelatnost gospodarenja </a:t>
            </a:r>
            <a:r>
              <a:rPr lang="hr-HR" sz="1900" dirty="0" smtClean="0">
                <a:solidFill>
                  <a:srgbClr val="54A021">
                    <a:lumMod val="75000"/>
                  </a:srgbClr>
                </a:solidFill>
              </a:rPr>
              <a:t>otpadom</a:t>
            </a:r>
          </a:p>
          <a:p>
            <a:pPr marL="285750" lvl="0" indent="-285750"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r>
              <a:rPr lang="hr-HR" sz="1900" dirty="0" smtClean="0">
                <a:solidFill>
                  <a:srgbClr val="54A021">
                    <a:lumMod val="75000"/>
                  </a:srgbClr>
                </a:solidFill>
              </a:rPr>
              <a:t>proizvođač </a:t>
            </a:r>
            <a:r>
              <a:rPr lang="hr-HR" sz="1900" dirty="0">
                <a:solidFill>
                  <a:srgbClr val="54A021">
                    <a:lumMod val="75000"/>
                  </a:srgbClr>
                </a:solidFill>
              </a:rPr>
              <a:t>otpada i drugi posjednik otpada može obraditi svoj otpad ako - sam obavlja djelatnost gospodarenja otpadom i kao fizička osoba biološki razgradivi otpad iz svog vrta obrađuje biološkom aerobnom obradom (</a:t>
            </a:r>
            <a:r>
              <a:rPr lang="hr-HR" sz="1900" dirty="0" err="1">
                <a:solidFill>
                  <a:srgbClr val="54A021">
                    <a:lumMod val="75000"/>
                  </a:srgbClr>
                </a:solidFill>
              </a:rPr>
              <a:t>kompostiranje</a:t>
            </a:r>
            <a:r>
              <a:rPr lang="hr-HR" sz="1900" dirty="0">
                <a:solidFill>
                  <a:srgbClr val="54A021">
                    <a:lumMod val="75000"/>
                  </a:srgbClr>
                </a:solidFill>
              </a:rPr>
              <a:t>) </a:t>
            </a:r>
          </a:p>
          <a:p>
            <a:pPr marL="285750" lvl="0" indent="-285750"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r>
              <a:rPr lang="hr-HR" sz="1900" dirty="0" smtClean="0">
                <a:solidFill>
                  <a:srgbClr val="54A021">
                    <a:lumMod val="75000"/>
                  </a:srgbClr>
                </a:solidFill>
              </a:rPr>
              <a:t>proizvođač </a:t>
            </a:r>
            <a:r>
              <a:rPr lang="hr-HR" sz="1900" dirty="0">
                <a:solidFill>
                  <a:srgbClr val="54A021">
                    <a:lumMod val="75000"/>
                  </a:srgbClr>
                </a:solidFill>
              </a:rPr>
              <a:t>i/ili posjednik otpada dužan je osobi koja obavlja djelatnost gospodarenja otpadom uz otpad predati prateći list te je odgovoran za točnost podataka o otpadu navedenih u pratećem </a:t>
            </a:r>
            <a:r>
              <a:rPr lang="hr-HR" sz="1900" dirty="0" smtClean="0">
                <a:solidFill>
                  <a:srgbClr val="54A021">
                    <a:lumMod val="75000"/>
                  </a:srgbClr>
                </a:solidFill>
              </a:rPr>
              <a:t>listu, osim za miješani komunalni otpad ključnog broja 20 01 03</a:t>
            </a:r>
          </a:p>
          <a:p>
            <a:pPr marL="285750" lvl="0" indent="-285750"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r>
              <a:rPr lang="hr-HR" sz="1900" dirty="0">
                <a:solidFill>
                  <a:srgbClr val="54A021">
                    <a:lumMod val="75000"/>
                  </a:srgbClr>
                </a:solidFill>
              </a:rPr>
              <a:t>f</a:t>
            </a:r>
            <a:r>
              <a:rPr lang="hr-HR" sz="1900" dirty="0" smtClean="0">
                <a:solidFill>
                  <a:srgbClr val="54A021">
                    <a:lumMod val="75000"/>
                  </a:srgbClr>
                </a:solidFill>
              </a:rPr>
              <a:t>izičke osobe (</a:t>
            </a:r>
            <a:r>
              <a:rPr lang="hr-HR" sz="1900" dirty="0">
                <a:solidFill>
                  <a:srgbClr val="54A021">
                    <a:lumMod val="75000"/>
                  </a:srgbClr>
                </a:solidFill>
              </a:rPr>
              <a:t>stanovnici općina i gradova</a:t>
            </a:r>
            <a:r>
              <a:rPr lang="hr-HR" sz="1900" dirty="0" smtClean="0">
                <a:solidFill>
                  <a:srgbClr val="54A021">
                    <a:lumMod val="75000"/>
                  </a:srgbClr>
                </a:solidFill>
              </a:rPr>
              <a:t>) – nisu obvezni uz otpad predavati dokumentaciju o otpadu</a:t>
            </a:r>
            <a:endParaRPr kumimoji="0" lang="en-GB" sz="19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1160" y="1189596"/>
            <a:ext cx="69012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hr-HR" b="1" i="1" u="sng" dirty="0">
                <a:solidFill>
                  <a:srgbClr val="54A021">
                    <a:lumMod val="75000"/>
                  </a:srgbClr>
                </a:solidFill>
              </a:rPr>
              <a:t>Odvojeno prikupljanje i sakupljanje otpada – obveze proizvođača otpada</a:t>
            </a:r>
          </a:p>
        </p:txBody>
      </p:sp>
    </p:spTree>
    <p:extLst>
      <p:ext uri="{BB962C8B-B14F-4D97-AF65-F5344CB8AC3E}">
        <p14:creationId xmlns:p14="http://schemas.microsoft.com/office/powerpoint/2010/main" val="371832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45989" y="2049692"/>
            <a:ext cx="7226443" cy="2275060"/>
          </a:xfrm>
        </p:spPr>
        <p:txBody>
          <a:bodyPr>
            <a:noAutofit/>
          </a:bodyPr>
          <a:lstStyle/>
          <a:p>
            <a: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4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4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2000" dirty="0" smtClean="0">
                <a:solidFill>
                  <a:schemeClr val="accent2">
                    <a:lumMod val="75000"/>
                  </a:schemeClr>
                </a:solidFill>
              </a:rPr>
              <a:t>INFORMACIJE </a:t>
            </a:r>
            <a:r>
              <a:rPr lang="hr-HR" sz="2000" dirty="0">
                <a:solidFill>
                  <a:schemeClr val="accent2">
                    <a:lumMod val="75000"/>
                  </a:schemeClr>
                </a:solidFill>
              </a:rPr>
              <a:t>O </a:t>
            </a:r>
            <a:r>
              <a:rPr lang="hr-HR" sz="2000" dirty="0" smtClean="0">
                <a:solidFill>
                  <a:schemeClr val="accent2">
                    <a:lumMod val="75000"/>
                  </a:schemeClr>
                </a:solidFill>
              </a:rPr>
              <a:t>PROJEKTU</a:t>
            </a:r>
            <a:br>
              <a:rPr lang="hr-HR" sz="20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2000" dirty="0" smtClean="0">
                <a:solidFill>
                  <a:schemeClr val="accent2">
                    <a:lumMod val="75000"/>
                  </a:schemeClr>
                </a:solidFill>
              </a:rPr>
              <a:t>„</a:t>
            </a:r>
            <a:r>
              <a:rPr lang="hr-HR" sz="2000" b="1" dirty="0">
                <a:solidFill>
                  <a:schemeClr val="accent2">
                    <a:lumMod val="75000"/>
                  </a:schemeClr>
                </a:solidFill>
              </a:rPr>
              <a:t>INFORMIRANO ZA ZELENO SUTRA</a:t>
            </a:r>
            <a:r>
              <a:rPr lang="hr-HR" sz="2000" dirty="0">
                <a:solidFill>
                  <a:schemeClr val="accent2">
                    <a:lumMod val="75000"/>
                  </a:schemeClr>
                </a:solidFill>
              </a:rPr>
              <a:t>”</a:t>
            </a:r>
            <a:r>
              <a:rPr lang="hr-HR" sz="20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20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20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20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20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2000" dirty="0">
                <a:solidFill>
                  <a:schemeClr val="accent2">
                    <a:lumMod val="75000"/>
                  </a:schemeClr>
                </a:solidFill>
              </a:rPr>
            </a:br>
            <a:endParaRPr lang="en-GB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03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05946" y="1389795"/>
            <a:ext cx="7226443" cy="4459069"/>
          </a:xfrm>
        </p:spPr>
        <p:txBody>
          <a:bodyPr>
            <a:normAutofit/>
          </a:bodyPr>
          <a:lstStyle/>
          <a:p>
            <a:pPr indent="627063"/>
            <a:r>
              <a:rPr lang="hr-HR" sz="16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en-GB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13" name="Naslov 1"/>
          <p:cNvSpPr txBox="1">
            <a:spLocks/>
          </p:cNvSpPr>
          <p:nvPr/>
        </p:nvSpPr>
        <p:spPr>
          <a:xfrm>
            <a:off x="345989" y="1307839"/>
            <a:ext cx="7432674" cy="520053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defRPr/>
            </a:pPr>
            <a:r>
              <a:rPr lang="hr-HR" sz="1800" b="1" i="1" u="sng" dirty="0" smtClean="0">
                <a:solidFill>
                  <a:srgbClr val="54A021">
                    <a:lumMod val="75000"/>
                  </a:srgbClr>
                </a:solidFill>
              </a:rPr>
              <a:t>Odvojeno prikupljanje i sakupljanje otpada – obveze JLS</a:t>
            </a:r>
          </a:p>
          <a:p>
            <a:pPr lvl="0">
              <a:defRPr/>
            </a:pPr>
            <a:endParaRPr kumimoji="0" lang="hr-HR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>
                <a:tab pos="263525" algn="l"/>
              </a:tabLst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  <a:sym typeface="Wingdings" panose="05000000000000000000" pitchFamily="2" charset="2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3525" algn="l"/>
              </a:tabLst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3525" algn="l"/>
              </a:tabLst>
              <a:defRPr/>
            </a:pPr>
            <a:r>
              <a:rPr kumimoji="0" lang="hr-HR" sz="1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146" y="1942691"/>
            <a:ext cx="8807554" cy="3886744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58694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05946" y="1389795"/>
            <a:ext cx="7226443" cy="4459069"/>
          </a:xfrm>
        </p:spPr>
        <p:txBody>
          <a:bodyPr>
            <a:normAutofit/>
          </a:bodyPr>
          <a:lstStyle/>
          <a:p>
            <a:pPr indent="627063"/>
            <a:r>
              <a:rPr lang="hr-HR" sz="16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en-GB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13" name="Naslov 1"/>
          <p:cNvSpPr txBox="1">
            <a:spLocks/>
          </p:cNvSpPr>
          <p:nvPr/>
        </p:nvSpPr>
        <p:spPr>
          <a:xfrm>
            <a:off x="345989" y="1307839"/>
            <a:ext cx="7432674" cy="520053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defRPr/>
            </a:pPr>
            <a:r>
              <a:rPr lang="hr-HR" sz="1800" b="1" i="1" u="sng" dirty="0" smtClean="0">
                <a:solidFill>
                  <a:srgbClr val="54A021">
                    <a:lumMod val="75000"/>
                  </a:srgbClr>
                </a:solidFill>
              </a:rPr>
              <a:t>Odvojeno prikupljanje i sakupljanje otpada – zeleni otok</a:t>
            </a:r>
          </a:p>
          <a:p>
            <a:pPr lvl="0">
              <a:defRPr/>
            </a:pPr>
            <a:endParaRPr kumimoji="0" lang="hr-HR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285750" lvl="0" indent="-285750"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endParaRPr lang="hr-HR" sz="1600" dirty="0" smtClean="0">
              <a:solidFill>
                <a:srgbClr val="54A021">
                  <a:lumMod val="75000"/>
                </a:srgbClr>
              </a:solidFill>
            </a:endParaRPr>
          </a:p>
          <a:p>
            <a:pPr marL="285750" lvl="0" indent="-285750"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r>
              <a:rPr lang="hr-HR" sz="1600" dirty="0">
                <a:solidFill>
                  <a:srgbClr val="54A021">
                    <a:lumMod val="75000"/>
                  </a:srgbClr>
                </a:solidFill>
              </a:rPr>
              <a:t>Zeleni otok je javna površina na koju je jedinica lokalne samouprave (JLS) postavila spremnike za odvojeno prikupljanje papira, stakla, plastike, metala i tekstila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3525" algn="l"/>
              </a:tabLst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  <a:sym typeface="Wingdings" panose="05000000000000000000" pitchFamily="2" charset="2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  <a:sym typeface="Wingdings" panose="05000000000000000000" pitchFamily="2" charset="2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3525" algn="l"/>
              </a:tabLst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3525" algn="l"/>
              </a:tabLst>
              <a:defRPr/>
            </a:pPr>
            <a:r>
              <a:rPr kumimoji="0" lang="hr-HR" sz="1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5260" y="2930096"/>
            <a:ext cx="4324350" cy="276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87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05946" y="1389795"/>
            <a:ext cx="7226443" cy="4459069"/>
          </a:xfrm>
        </p:spPr>
        <p:txBody>
          <a:bodyPr>
            <a:normAutofit/>
          </a:bodyPr>
          <a:lstStyle/>
          <a:p>
            <a:pPr indent="627063"/>
            <a:r>
              <a:rPr lang="hr-HR" sz="16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en-GB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13" name="Naslov 1"/>
          <p:cNvSpPr txBox="1">
            <a:spLocks/>
          </p:cNvSpPr>
          <p:nvPr/>
        </p:nvSpPr>
        <p:spPr>
          <a:xfrm>
            <a:off x="345989" y="1307839"/>
            <a:ext cx="7432674" cy="520053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defRPr/>
            </a:pPr>
            <a:r>
              <a:rPr lang="hr-HR" sz="1800" b="1" i="1" u="sng" dirty="0" smtClean="0">
                <a:solidFill>
                  <a:srgbClr val="54A021">
                    <a:lumMod val="75000"/>
                  </a:srgbClr>
                </a:solidFill>
              </a:rPr>
              <a:t>Odvojeno prikupljanje i sakupljanje otpada – </a:t>
            </a:r>
            <a:r>
              <a:rPr lang="hr-HR" sz="1800" b="1" i="1" u="sng" dirty="0" err="1" smtClean="0">
                <a:solidFill>
                  <a:srgbClr val="54A021">
                    <a:lumMod val="75000"/>
                  </a:srgbClr>
                </a:solidFill>
              </a:rPr>
              <a:t>reciklažno</a:t>
            </a:r>
            <a:r>
              <a:rPr lang="hr-HR" sz="1800" b="1" i="1" u="sng" dirty="0" smtClean="0">
                <a:solidFill>
                  <a:srgbClr val="54A021">
                    <a:lumMod val="75000"/>
                  </a:srgbClr>
                </a:solidFill>
              </a:rPr>
              <a:t> dvorište</a:t>
            </a:r>
          </a:p>
          <a:p>
            <a:pPr lvl="0">
              <a:defRPr/>
            </a:pPr>
            <a:endParaRPr kumimoji="0" lang="hr-HR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285750" lvl="0" indent="-285750"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endParaRPr lang="hr-HR" sz="1600" dirty="0" smtClean="0">
              <a:solidFill>
                <a:srgbClr val="54A021">
                  <a:lumMod val="75000"/>
                </a:srgbClr>
              </a:solidFill>
            </a:endParaRPr>
          </a:p>
          <a:p>
            <a:pPr marL="285750" lvl="0" indent="-285750"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r>
              <a:rPr lang="hr-HR" sz="1600" dirty="0" err="1">
                <a:solidFill>
                  <a:srgbClr val="54A021">
                    <a:lumMod val="75000"/>
                  </a:srgbClr>
                </a:solidFill>
              </a:rPr>
              <a:t>Reciklažno</a:t>
            </a:r>
            <a:r>
              <a:rPr lang="hr-HR" sz="1600" dirty="0">
                <a:solidFill>
                  <a:srgbClr val="54A021">
                    <a:lumMod val="75000"/>
                  </a:srgbClr>
                </a:solidFill>
              </a:rPr>
              <a:t> dvorište je </a:t>
            </a:r>
            <a:r>
              <a:rPr lang="hr-HR" sz="1600" dirty="0" smtClean="0">
                <a:solidFill>
                  <a:srgbClr val="54A021">
                    <a:lumMod val="75000"/>
                  </a:srgbClr>
                </a:solidFill>
              </a:rPr>
              <a:t>građevina </a:t>
            </a:r>
            <a:r>
              <a:rPr lang="hr-HR" sz="1600" dirty="0">
                <a:solidFill>
                  <a:srgbClr val="54A021">
                    <a:lumMod val="75000"/>
                  </a:srgbClr>
                </a:solidFill>
              </a:rPr>
              <a:t>za sakupljanje otpada </a:t>
            </a:r>
            <a:r>
              <a:rPr lang="hr-HR" sz="1600" dirty="0" smtClean="0">
                <a:solidFill>
                  <a:srgbClr val="54A021">
                    <a:lumMod val="75000"/>
                  </a:srgbClr>
                </a:solidFill>
              </a:rPr>
              <a:t>tj. </a:t>
            </a:r>
            <a:r>
              <a:rPr lang="hr-HR" sz="1600" dirty="0">
                <a:solidFill>
                  <a:srgbClr val="54A021">
                    <a:lumMod val="75000"/>
                  </a:srgbClr>
                </a:solidFill>
              </a:rPr>
              <a:t>nadzirani ograđeni prostor namijenjen odvojenom prikupljanju i privremenom skladištenju manjih količina posebnih vrsta </a:t>
            </a:r>
            <a:r>
              <a:rPr lang="hr-HR" sz="1600" dirty="0" smtClean="0">
                <a:solidFill>
                  <a:srgbClr val="54A021">
                    <a:lumMod val="75000"/>
                  </a:srgbClr>
                </a:solidFill>
              </a:rPr>
              <a:t>otpada</a:t>
            </a:r>
          </a:p>
          <a:p>
            <a:pPr marL="823913" lvl="0" indent="-285750">
              <a:buFont typeface="Courier New" panose="02070309020205020404" pitchFamily="49" charset="0"/>
              <a:buChar char="o"/>
              <a:tabLst>
                <a:tab pos="717550" algn="l"/>
              </a:tabLst>
              <a:defRPr/>
            </a:pPr>
            <a:r>
              <a:rPr lang="hr-HR" sz="1600" dirty="0" smtClean="0">
                <a:solidFill>
                  <a:srgbClr val="54A021">
                    <a:lumMod val="75000"/>
                  </a:srgbClr>
                </a:solidFill>
              </a:rPr>
              <a:t>Fizičke osobe – stanovnici gradova i naselja – predaja odvojeno prikupljenog otpada u </a:t>
            </a:r>
            <a:r>
              <a:rPr lang="hr-HR" sz="1600" dirty="0" err="1" smtClean="0">
                <a:solidFill>
                  <a:srgbClr val="54A021">
                    <a:lumMod val="75000"/>
                  </a:srgbClr>
                </a:solidFill>
              </a:rPr>
              <a:t>reciklažno</a:t>
            </a:r>
            <a:r>
              <a:rPr lang="hr-HR" sz="1600" dirty="0" smtClean="0">
                <a:solidFill>
                  <a:srgbClr val="54A021">
                    <a:lumMod val="75000"/>
                  </a:srgbClr>
                </a:solidFill>
              </a:rPr>
              <a:t> dvorište bez naknade</a:t>
            </a:r>
          </a:p>
          <a:p>
            <a:pPr marL="823913" lvl="0" indent="-285750">
              <a:buFont typeface="Courier New" panose="02070309020205020404" pitchFamily="49" charset="0"/>
              <a:buChar char="o"/>
              <a:tabLst>
                <a:tab pos="717550" algn="l"/>
              </a:tabLst>
              <a:defRPr/>
            </a:pPr>
            <a:r>
              <a:rPr lang="hr-HR" sz="1600" dirty="0" smtClean="0">
                <a:solidFill>
                  <a:srgbClr val="54A021">
                    <a:lumMod val="75000"/>
                  </a:srgbClr>
                </a:solidFill>
              </a:rPr>
              <a:t>Pravne osobe – tvrtke – mogu predati manju količinu odvojeno prikupljenog otpada uz naknadu </a:t>
            </a: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  <a:sym typeface="Wingdings" panose="05000000000000000000" pitchFamily="2" charset="2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  <a:sym typeface="Wingdings" panose="05000000000000000000" pitchFamily="2" charset="2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3525" algn="l"/>
              </a:tabLst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3525" algn="l"/>
              </a:tabLst>
              <a:defRPr/>
            </a:pPr>
            <a:r>
              <a:rPr kumimoji="0" lang="hr-HR" sz="1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7927" y="3935605"/>
            <a:ext cx="2935697" cy="185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166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05946" y="1389795"/>
            <a:ext cx="7226443" cy="4459069"/>
          </a:xfrm>
        </p:spPr>
        <p:txBody>
          <a:bodyPr>
            <a:normAutofit/>
          </a:bodyPr>
          <a:lstStyle/>
          <a:p>
            <a:pPr indent="627063"/>
            <a:r>
              <a:rPr lang="hr-HR" sz="16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en-GB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13" name="Naslov 1"/>
          <p:cNvSpPr txBox="1">
            <a:spLocks/>
          </p:cNvSpPr>
          <p:nvPr/>
        </p:nvSpPr>
        <p:spPr>
          <a:xfrm>
            <a:off x="345989" y="1307839"/>
            <a:ext cx="7432674" cy="520053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defRPr/>
            </a:pPr>
            <a:r>
              <a:rPr lang="hr-HR" sz="1800" b="1" i="1" u="sng" dirty="0" smtClean="0">
                <a:solidFill>
                  <a:srgbClr val="54A021">
                    <a:lumMod val="75000"/>
                  </a:srgbClr>
                </a:solidFill>
              </a:rPr>
              <a:t>Odvojeno prikupljanje i sakupljanje otpada – mobilno </a:t>
            </a:r>
            <a:r>
              <a:rPr lang="hr-HR" sz="1800" b="1" i="1" u="sng" dirty="0" err="1" smtClean="0">
                <a:solidFill>
                  <a:srgbClr val="54A021">
                    <a:lumMod val="75000"/>
                  </a:srgbClr>
                </a:solidFill>
              </a:rPr>
              <a:t>reciklažno</a:t>
            </a:r>
            <a:r>
              <a:rPr lang="hr-HR" sz="1800" b="1" i="1" u="sng" dirty="0" smtClean="0">
                <a:solidFill>
                  <a:srgbClr val="54A021">
                    <a:lumMod val="75000"/>
                  </a:srgbClr>
                </a:solidFill>
              </a:rPr>
              <a:t> dvorište</a:t>
            </a:r>
          </a:p>
          <a:p>
            <a:pPr lvl="0">
              <a:defRPr/>
            </a:pPr>
            <a:endParaRPr kumimoji="0" lang="hr-HR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285750" lvl="0" indent="-285750"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endParaRPr lang="hr-HR" sz="1600" dirty="0" smtClean="0">
              <a:solidFill>
                <a:srgbClr val="54A021">
                  <a:lumMod val="75000"/>
                </a:srgbClr>
              </a:solidFill>
            </a:endParaRPr>
          </a:p>
          <a:p>
            <a:pPr marL="285750" lvl="0" indent="-285750"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r>
              <a:rPr lang="hr-HR" sz="1600" dirty="0">
                <a:solidFill>
                  <a:srgbClr val="54A021">
                    <a:lumMod val="75000"/>
                  </a:srgbClr>
                </a:solidFill>
              </a:rPr>
              <a:t>Mobilno </a:t>
            </a:r>
            <a:r>
              <a:rPr lang="hr-HR" sz="1600" dirty="0" err="1">
                <a:solidFill>
                  <a:srgbClr val="54A021">
                    <a:lumMod val="75000"/>
                  </a:srgbClr>
                </a:solidFill>
              </a:rPr>
              <a:t>reciklažno</a:t>
            </a:r>
            <a:r>
              <a:rPr lang="hr-HR" sz="1600" dirty="0">
                <a:solidFill>
                  <a:srgbClr val="54A021">
                    <a:lumMod val="75000"/>
                  </a:srgbClr>
                </a:solidFill>
              </a:rPr>
              <a:t> dvorište - mobilna jedinica je pokretna tehnička jedinica koja nije građevina ili dio građevine, a </a:t>
            </a:r>
            <a:r>
              <a:rPr lang="hr-HR" sz="1600" dirty="0" smtClean="0">
                <a:solidFill>
                  <a:srgbClr val="54A021">
                    <a:lumMod val="75000"/>
                  </a:srgbClr>
                </a:solidFill>
              </a:rPr>
              <a:t>služi za: </a:t>
            </a:r>
          </a:p>
          <a:p>
            <a:pPr marL="912813" lvl="0" indent="-285750">
              <a:buFont typeface="Courier New" panose="02070309020205020404" pitchFamily="49" charset="0"/>
              <a:buChar char="o"/>
              <a:tabLst>
                <a:tab pos="538163" algn="l"/>
              </a:tabLst>
              <a:defRPr/>
            </a:pPr>
            <a:r>
              <a:rPr lang="hr-HR" sz="1600" dirty="0" smtClean="0">
                <a:solidFill>
                  <a:srgbClr val="54A021">
                    <a:lumMod val="75000"/>
                  </a:srgbClr>
                </a:solidFill>
              </a:rPr>
              <a:t>odvojenom </a:t>
            </a:r>
            <a:r>
              <a:rPr lang="hr-HR" sz="1600" dirty="0">
                <a:solidFill>
                  <a:srgbClr val="54A021">
                    <a:lumMod val="75000"/>
                  </a:srgbClr>
                </a:solidFill>
              </a:rPr>
              <a:t>prikupljanju i </a:t>
            </a:r>
          </a:p>
          <a:p>
            <a:pPr marL="912813" lvl="0" indent="-285750">
              <a:buFont typeface="Courier New" panose="02070309020205020404" pitchFamily="49" charset="0"/>
              <a:buChar char="o"/>
              <a:tabLst>
                <a:tab pos="538163" algn="l"/>
              </a:tabLst>
              <a:defRPr/>
            </a:pPr>
            <a:r>
              <a:rPr lang="hr-HR" sz="1600" dirty="0" smtClean="0">
                <a:solidFill>
                  <a:srgbClr val="54A021">
                    <a:lumMod val="75000"/>
                  </a:srgbClr>
                </a:solidFill>
              </a:rPr>
              <a:t>skladištenju </a:t>
            </a:r>
            <a:r>
              <a:rPr lang="hr-HR" sz="1600" dirty="0">
                <a:solidFill>
                  <a:srgbClr val="54A021">
                    <a:lumMod val="75000"/>
                  </a:srgbClr>
                </a:solidFill>
              </a:rPr>
              <a:t>manjih količina posebnih vrsta otpada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  <a:sym typeface="Wingdings" panose="05000000000000000000" pitchFamily="2" charset="2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3525" algn="l"/>
              </a:tabLst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3525" algn="l"/>
              </a:tabLst>
              <a:defRPr/>
            </a:pPr>
            <a:r>
              <a:rPr kumimoji="0" lang="hr-HR" sz="1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9835" y="3588663"/>
            <a:ext cx="2349943" cy="184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82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05946" y="1389795"/>
            <a:ext cx="7226443" cy="4459069"/>
          </a:xfrm>
        </p:spPr>
        <p:txBody>
          <a:bodyPr>
            <a:normAutofit/>
          </a:bodyPr>
          <a:lstStyle/>
          <a:p>
            <a:pPr indent="627063"/>
            <a:r>
              <a:rPr lang="hr-HR" sz="16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en-GB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13" name="Naslov 1"/>
          <p:cNvSpPr txBox="1">
            <a:spLocks/>
          </p:cNvSpPr>
          <p:nvPr/>
        </p:nvSpPr>
        <p:spPr>
          <a:xfrm>
            <a:off x="345989" y="1307839"/>
            <a:ext cx="7799940" cy="520053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defRPr/>
            </a:pPr>
            <a:r>
              <a:rPr lang="hr-HR" sz="1800" b="1" i="1" u="sng" dirty="0" smtClean="0">
                <a:solidFill>
                  <a:srgbClr val="54A021">
                    <a:lumMod val="75000"/>
                  </a:srgbClr>
                </a:solidFill>
              </a:rPr>
              <a:t>Odvojeno prikupljanje i sakupljanje otpada – posebne vrste otpada</a:t>
            </a:r>
          </a:p>
          <a:p>
            <a:pPr lvl="0">
              <a:defRPr/>
            </a:pPr>
            <a:endParaRPr kumimoji="0" lang="hr-HR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285750" lvl="0" indent="-285750"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endParaRPr lang="hr-HR" sz="1600" dirty="0" smtClean="0">
              <a:solidFill>
                <a:srgbClr val="54A021">
                  <a:lumMod val="75000"/>
                </a:srgbClr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3525" algn="l"/>
              </a:tabLst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3525" algn="l"/>
              </a:tabLst>
              <a:defRPr/>
            </a:pPr>
            <a:r>
              <a:rPr kumimoji="0" lang="hr-HR" sz="1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989" y="1974256"/>
            <a:ext cx="6888359" cy="9266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052" y="2900941"/>
            <a:ext cx="7046264" cy="14763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7160" y="4403120"/>
            <a:ext cx="2365838" cy="158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6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05946" y="1389795"/>
            <a:ext cx="7226443" cy="4459069"/>
          </a:xfrm>
        </p:spPr>
        <p:txBody>
          <a:bodyPr>
            <a:normAutofit/>
          </a:bodyPr>
          <a:lstStyle/>
          <a:p>
            <a:pPr indent="627063"/>
            <a:r>
              <a:rPr lang="hr-HR" sz="16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en-GB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13" name="Naslov 1"/>
          <p:cNvSpPr txBox="1">
            <a:spLocks/>
          </p:cNvSpPr>
          <p:nvPr/>
        </p:nvSpPr>
        <p:spPr>
          <a:xfrm>
            <a:off x="345989" y="1307839"/>
            <a:ext cx="7799940" cy="520053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defRPr/>
            </a:pPr>
            <a:r>
              <a:rPr lang="hr-HR" sz="1800" b="1" i="1" u="sng" dirty="0" smtClean="0">
                <a:solidFill>
                  <a:srgbClr val="54A021">
                    <a:lumMod val="75000"/>
                  </a:srgbClr>
                </a:solidFill>
              </a:rPr>
              <a:t>Odvojeno prikupljanje i sakupljanje otpada – posebne vrste otpada</a:t>
            </a:r>
          </a:p>
          <a:p>
            <a:pPr lvl="0">
              <a:defRPr/>
            </a:pPr>
            <a:endParaRPr kumimoji="0" lang="hr-HR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285750" lvl="0" indent="-285750"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endParaRPr lang="hr-HR" sz="1600" dirty="0" smtClean="0">
              <a:solidFill>
                <a:srgbClr val="54A021">
                  <a:lumMod val="75000"/>
                </a:srgbClr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3525" algn="l"/>
              </a:tabLst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3525" algn="l"/>
              </a:tabLst>
              <a:defRPr/>
            </a:pPr>
            <a:r>
              <a:rPr kumimoji="0" lang="hr-HR" sz="1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08" y="1841500"/>
            <a:ext cx="4543556" cy="271257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3163" y="1841500"/>
            <a:ext cx="4328035" cy="260504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7729" y="4586646"/>
            <a:ext cx="2420261" cy="1437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88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05946" y="1389795"/>
            <a:ext cx="7226443" cy="4459069"/>
          </a:xfrm>
        </p:spPr>
        <p:txBody>
          <a:bodyPr>
            <a:normAutofit/>
          </a:bodyPr>
          <a:lstStyle/>
          <a:p>
            <a:pPr indent="627063"/>
            <a:r>
              <a:rPr lang="hr-HR" sz="16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en-GB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13" name="Naslov 1"/>
          <p:cNvSpPr txBox="1">
            <a:spLocks/>
          </p:cNvSpPr>
          <p:nvPr/>
        </p:nvSpPr>
        <p:spPr>
          <a:xfrm>
            <a:off x="345989" y="1307839"/>
            <a:ext cx="7799940" cy="520053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defRPr/>
            </a:pPr>
            <a:r>
              <a:rPr lang="hr-HR" sz="1800" b="1" i="1" u="sng" dirty="0" smtClean="0">
                <a:solidFill>
                  <a:srgbClr val="54A021">
                    <a:lumMod val="75000"/>
                  </a:srgbClr>
                </a:solidFill>
              </a:rPr>
              <a:t>Odvojeno prikupljanje i sakupljanje otpada – posebne vrste otpada</a:t>
            </a:r>
          </a:p>
          <a:p>
            <a:pPr lvl="0">
              <a:defRPr/>
            </a:pPr>
            <a:endParaRPr kumimoji="0" lang="hr-HR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285750" lvl="0" indent="-285750"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endParaRPr lang="hr-HR" sz="1600" dirty="0" smtClean="0">
              <a:solidFill>
                <a:srgbClr val="54A021">
                  <a:lumMod val="75000"/>
                </a:srgbClr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3525" algn="l"/>
              </a:tabLst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3525" algn="l"/>
              </a:tabLst>
              <a:defRPr/>
            </a:pPr>
            <a:r>
              <a:rPr kumimoji="0" lang="hr-HR" sz="1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896" y="1834584"/>
            <a:ext cx="3148854" cy="40142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0607" y="1877908"/>
            <a:ext cx="4624997" cy="14114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8020" y="3580848"/>
            <a:ext cx="4587584" cy="226801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7066" y="-13462"/>
            <a:ext cx="2596934" cy="1263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75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05946" y="1389795"/>
            <a:ext cx="7226443" cy="4459069"/>
          </a:xfrm>
        </p:spPr>
        <p:txBody>
          <a:bodyPr>
            <a:normAutofit/>
          </a:bodyPr>
          <a:lstStyle/>
          <a:p>
            <a:pPr indent="627063"/>
            <a:r>
              <a:rPr lang="hr-HR" sz="16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en-GB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13" name="Naslov 1"/>
          <p:cNvSpPr txBox="1">
            <a:spLocks/>
          </p:cNvSpPr>
          <p:nvPr/>
        </p:nvSpPr>
        <p:spPr>
          <a:xfrm>
            <a:off x="345989" y="1307839"/>
            <a:ext cx="7799940" cy="520053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defRPr/>
            </a:pPr>
            <a:r>
              <a:rPr lang="hr-HR" sz="1800" b="1" i="1" u="sng" dirty="0" smtClean="0">
                <a:solidFill>
                  <a:srgbClr val="54A021">
                    <a:lumMod val="75000"/>
                  </a:srgbClr>
                </a:solidFill>
              </a:rPr>
              <a:t>Odvojeno prikupljanje i sakupljanje otpada – posebne vrste otpada</a:t>
            </a:r>
          </a:p>
          <a:p>
            <a:pPr lvl="0">
              <a:defRPr/>
            </a:pPr>
            <a:endParaRPr kumimoji="0" lang="hr-HR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285750" lvl="0" indent="-285750"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endParaRPr lang="hr-HR" sz="1600" dirty="0" smtClean="0">
              <a:solidFill>
                <a:srgbClr val="54A021">
                  <a:lumMod val="75000"/>
                </a:srgbClr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3525" algn="l"/>
              </a:tabLst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3525" algn="l"/>
              </a:tabLst>
              <a:defRPr/>
            </a:pPr>
            <a:r>
              <a:rPr kumimoji="0" lang="hr-HR" sz="1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38" y="1895223"/>
            <a:ext cx="7298573" cy="946288"/>
          </a:xfrm>
          <a:prstGeom prst="rect">
            <a:avLst/>
          </a:prstGeom>
          <a:ln>
            <a:solidFill>
              <a:srgbClr val="92D050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6452" y="1895223"/>
            <a:ext cx="1050430" cy="77305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883" y="2981615"/>
            <a:ext cx="7298573" cy="2472446"/>
          </a:xfrm>
          <a:prstGeom prst="rect">
            <a:avLst/>
          </a:prstGeom>
          <a:ln>
            <a:solidFill>
              <a:srgbClr val="92D050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18774" y="2931374"/>
            <a:ext cx="1505697" cy="97126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36452" y="4012438"/>
            <a:ext cx="1488019" cy="1081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21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05946" y="1389795"/>
            <a:ext cx="7226443" cy="4459069"/>
          </a:xfrm>
        </p:spPr>
        <p:txBody>
          <a:bodyPr>
            <a:normAutofit/>
          </a:bodyPr>
          <a:lstStyle/>
          <a:p>
            <a:pPr indent="627063"/>
            <a:r>
              <a:rPr lang="hr-HR" sz="16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en-GB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13" name="Naslov 1"/>
          <p:cNvSpPr txBox="1">
            <a:spLocks/>
          </p:cNvSpPr>
          <p:nvPr/>
        </p:nvSpPr>
        <p:spPr>
          <a:xfrm>
            <a:off x="308093" y="1134109"/>
            <a:ext cx="7799940" cy="520053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defRPr/>
            </a:pPr>
            <a:r>
              <a:rPr lang="hr-HR" sz="1800" b="1" i="1" u="sng" dirty="0" smtClean="0">
                <a:solidFill>
                  <a:srgbClr val="54A021">
                    <a:lumMod val="75000"/>
                  </a:srgbClr>
                </a:solidFill>
              </a:rPr>
              <a:t>Odvojeno prikupljanje i sakupljanje otpada – posebne vrste otpada</a:t>
            </a:r>
          </a:p>
          <a:p>
            <a:pPr lvl="0">
              <a:defRPr/>
            </a:pPr>
            <a:endParaRPr kumimoji="0" lang="hr-HR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285750" lvl="0" indent="-285750">
              <a:buFont typeface="Trebuchet MS" panose="020B0603020202020204" pitchFamily="34" charset="0"/>
              <a:buChar char="−"/>
              <a:tabLst>
                <a:tab pos="263525" algn="l"/>
              </a:tabLst>
              <a:defRPr/>
            </a:pPr>
            <a:endParaRPr lang="hr-HR" sz="1600" dirty="0" smtClean="0">
              <a:solidFill>
                <a:srgbClr val="54A021">
                  <a:lumMod val="75000"/>
                </a:srgbClr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3525" algn="l"/>
              </a:tabLst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3525" algn="l"/>
              </a:tabLst>
              <a:defRPr/>
            </a:pPr>
            <a:r>
              <a:rPr kumimoji="0" lang="hr-HR" sz="1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946" y="1501397"/>
            <a:ext cx="4047401" cy="4479328"/>
          </a:xfrm>
          <a:prstGeom prst="rect">
            <a:avLst/>
          </a:prstGeom>
          <a:ln>
            <a:solidFill>
              <a:srgbClr val="92D050"/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9632" y="1820660"/>
            <a:ext cx="2846472" cy="2077891"/>
          </a:xfrm>
          <a:prstGeom prst="rect">
            <a:avLst/>
          </a:prstGeom>
          <a:ln>
            <a:solidFill>
              <a:srgbClr val="92D050"/>
            </a:solidFill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3760" y="4038656"/>
            <a:ext cx="2822344" cy="169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62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949" y="6180549"/>
            <a:ext cx="4936600" cy="669139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747143"/>
            <a:ext cx="32232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100" dirty="0">
                <a:solidFill>
                  <a:schemeClr val="accent2">
                    <a:lumMod val="75000"/>
                  </a:schemeClr>
                </a:solidFill>
              </a:rPr>
              <a:t>INFORMIRANO ZA ZELENO SUTRA</a:t>
            </a:r>
            <a:endParaRPr lang="en-GB" sz="11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379" y="1214050"/>
            <a:ext cx="5976170" cy="3973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40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05946" y="1029017"/>
            <a:ext cx="7521146" cy="4910191"/>
          </a:xfrm>
        </p:spPr>
        <p:txBody>
          <a:bodyPr>
            <a:normAutofit fontScale="90000"/>
          </a:bodyPr>
          <a:lstStyle/>
          <a:p>
            <a:r>
              <a:rPr lang="hr-HR" sz="1800" i="1" u="sng" dirty="0" smtClean="0">
                <a:solidFill>
                  <a:schemeClr val="accent2">
                    <a:lumMod val="75000"/>
                  </a:schemeClr>
                </a:solidFill>
              </a:rPr>
              <a:t>Zakonska obveza</a:t>
            </a:r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>Sukladno </a:t>
            </a:r>
            <a:r>
              <a:rPr lang="hr-HR" sz="1800" dirty="0">
                <a:solidFill>
                  <a:schemeClr val="accent2">
                    <a:lumMod val="75000"/>
                  </a:schemeClr>
                </a:solidFill>
              </a:rPr>
              <a:t>Zakonu o održivom gospodarenju otpadom (NN 94/13, </a:t>
            </a:r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>73/17, 14/19) </a:t>
            </a:r>
            <a:r>
              <a:rPr lang="hr-HR" sz="1800" dirty="0">
                <a:solidFill>
                  <a:schemeClr val="accent2">
                    <a:lumMod val="75000"/>
                  </a:schemeClr>
                </a:solidFill>
              </a:rPr>
              <a:t>jedinice lokalne samouprave dužne su osigurati provedbu </a:t>
            </a:r>
            <a:r>
              <a:rPr lang="hr-HR" sz="1800" dirty="0" err="1">
                <a:solidFill>
                  <a:schemeClr val="accent2">
                    <a:lumMod val="75000"/>
                  </a:schemeClr>
                </a:solidFill>
              </a:rPr>
              <a:t>izobrazno</a:t>
            </a:r>
            <a:r>
              <a:rPr lang="hr-HR" sz="1800" dirty="0">
                <a:solidFill>
                  <a:schemeClr val="accent2">
                    <a:lumMod val="75000"/>
                  </a:schemeClr>
                </a:solidFill>
              </a:rPr>
              <a:t>-informativnih aktivnosti vezanih uz održivo gospodarenje </a:t>
            </a:r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>otpadom. </a:t>
            </a:r>
            <a:r>
              <a:rPr lang="hr-HR" sz="18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8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8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i="1" u="sng" dirty="0" smtClean="0">
                <a:solidFill>
                  <a:schemeClr val="accent2">
                    <a:lumMod val="75000"/>
                  </a:schemeClr>
                </a:solidFill>
              </a:rPr>
              <a:t>EU sufinanciran projekt</a:t>
            </a: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GB" sz="1800" dirty="0" err="1" smtClean="0">
                <a:solidFill>
                  <a:schemeClr val="accent2">
                    <a:lumMod val="75000"/>
                  </a:schemeClr>
                </a:solidFill>
              </a:rPr>
              <a:t>Projekt</a:t>
            </a:r>
            <a:r>
              <a:rPr lang="en-GB" sz="18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1800" dirty="0">
                <a:solidFill>
                  <a:schemeClr val="accent2">
                    <a:lumMod val="75000"/>
                  </a:schemeClr>
                </a:solidFill>
              </a:rPr>
              <a:t>„</a:t>
            </a:r>
            <a:r>
              <a:rPr lang="en-GB" sz="1800" b="1" dirty="0" err="1">
                <a:solidFill>
                  <a:schemeClr val="accent2">
                    <a:lumMod val="75000"/>
                  </a:schemeClr>
                </a:solidFill>
              </a:rPr>
              <a:t>Informirano</a:t>
            </a:r>
            <a:r>
              <a:rPr lang="en-GB" sz="1800" b="1" dirty="0">
                <a:solidFill>
                  <a:schemeClr val="accent2">
                    <a:lumMod val="75000"/>
                  </a:schemeClr>
                </a:solidFill>
              </a:rPr>
              <a:t> za </a:t>
            </a:r>
            <a:r>
              <a:rPr lang="en-GB" sz="1800" b="1" dirty="0" err="1">
                <a:solidFill>
                  <a:schemeClr val="accent2">
                    <a:lumMod val="75000"/>
                  </a:schemeClr>
                </a:solidFill>
              </a:rPr>
              <a:t>zeleno</a:t>
            </a:r>
            <a:r>
              <a:rPr lang="en-GB" sz="1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1800" b="1" dirty="0" smtClean="0">
                <a:solidFill>
                  <a:schemeClr val="accent2">
                    <a:lumMod val="75000"/>
                  </a:schemeClr>
                </a:solidFill>
              </a:rPr>
              <a:t>sutra</a:t>
            </a:r>
            <a:r>
              <a:rPr lang="en-GB" sz="1800" dirty="0" smtClean="0">
                <a:solidFill>
                  <a:schemeClr val="accent2">
                    <a:lumMod val="75000"/>
                  </a:schemeClr>
                </a:solidFill>
              </a:rPr>
              <a:t>“</a:t>
            </a:r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> je </a:t>
            </a:r>
            <a:r>
              <a:rPr lang="hr-HR" sz="1800" dirty="0">
                <a:solidFill>
                  <a:schemeClr val="accent2">
                    <a:lumMod val="75000"/>
                  </a:schemeClr>
                </a:solidFill>
              </a:rPr>
              <a:t>sufinancirala Europska unija iz Kohezijskog fonda</a:t>
            </a:r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GB" sz="1800" dirty="0" smtClean="0">
                <a:solidFill>
                  <a:schemeClr val="accent2">
                    <a:lumMod val="75000"/>
                  </a:schemeClr>
                </a:solidFill>
              </a:rPr>
              <a:t>KK.06.3.1.07.0023</a:t>
            </a:r>
            <a:r>
              <a:rPr lang="en-GB" sz="18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GB" sz="18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i="1" u="sng" dirty="0" smtClean="0">
                <a:solidFill>
                  <a:schemeClr val="accent2">
                    <a:lumMod val="75000"/>
                  </a:schemeClr>
                </a:solidFill>
              </a:rPr>
              <a:t>Informacije o projektu</a:t>
            </a:r>
            <a:r>
              <a:rPr lang="hr-HR" sz="1800" u="sng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800" u="sng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700" dirty="0" smtClean="0">
                <a:solidFill>
                  <a:schemeClr val="accent2">
                    <a:lumMod val="75000"/>
                  </a:schemeClr>
                </a:solidFill>
              </a:rPr>
              <a:t>Ime </a:t>
            </a:r>
            <a:r>
              <a:rPr lang="hr-HR" sz="1700" dirty="0">
                <a:solidFill>
                  <a:schemeClr val="accent2">
                    <a:lumMod val="75000"/>
                  </a:schemeClr>
                </a:solidFill>
              </a:rPr>
              <a:t>korisnika: </a:t>
            </a:r>
            <a:r>
              <a:rPr lang="hr-HR" sz="1700" dirty="0" smtClean="0">
                <a:solidFill>
                  <a:schemeClr val="accent2">
                    <a:lumMod val="75000"/>
                  </a:schemeClr>
                </a:solidFill>
              </a:rPr>
              <a:t>			Grad </a:t>
            </a:r>
            <a:r>
              <a:rPr lang="hr-HR" sz="1700" dirty="0">
                <a:solidFill>
                  <a:schemeClr val="accent2">
                    <a:lumMod val="75000"/>
                  </a:schemeClr>
                </a:solidFill>
              </a:rPr>
              <a:t>Sveta </a:t>
            </a:r>
            <a:r>
              <a:rPr lang="hr-HR" sz="1700" dirty="0" err="1" smtClean="0">
                <a:solidFill>
                  <a:schemeClr val="accent2">
                    <a:lumMod val="75000"/>
                  </a:schemeClr>
                </a:solidFill>
              </a:rPr>
              <a:t>Nedelja</a:t>
            </a:r>
            <a:r>
              <a:rPr lang="hr-HR" sz="17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7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700" dirty="0">
                <a:solidFill>
                  <a:schemeClr val="accent2">
                    <a:lumMod val="75000"/>
                  </a:schemeClr>
                </a:solidFill>
              </a:rPr>
              <a:t>Ukupni iznos projekta: </a:t>
            </a:r>
            <a:r>
              <a:rPr lang="hr-HR" sz="1700" dirty="0" smtClean="0">
                <a:solidFill>
                  <a:schemeClr val="accent2">
                    <a:lumMod val="75000"/>
                  </a:schemeClr>
                </a:solidFill>
              </a:rPr>
              <a:t>	574.414,78 </a:t>
            </a:r>
            <a:r>
              <a:rPr lang="hr-HR" sz="1700" dirty="0">
                <a:solidFill>
                  <a:schemeClr val="accent2">
                    <a:lumMod val="75000"/>
                  </a:schemeClr>
                </a:solidFill>
              </a:rPr>
              <a:t>HRK</a:t>
            </a:r>
            <a:br>
              <a:rPr lang="hr-HR" sz="17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700" dirty="0">
                <a:solidFill>
                  <a:schemeClr val="accent2">
                    <a:lumMod val="75000"/>
                  </a:schemeClr>
                </a:solidFill>
              </a:rPr>
              <a:t>Ukupni iznos EU potpore: </a:t>
            </a:r>
            <a:r>
              <a:rPr lang="hr-HR" sz="1700" dirty="0" smtClean="0">
                <a:solidFill>
                  <a:schemeClr val="accent2">
                    <a:lumMod val="75000"/>
                  </a:schemeClr>
                </a:solidFill>
              </a:rPr>
              <a:t>	488.252,56 HRK</a:t>
            </a:r>
            <a:br>
              <a:rPr lang="hr-HR" sz="17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7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7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en-GB" sz="1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100" dirty="0">
                <a:solidFill>
                  <a:schemeClr val="accent2">
                    <a:lumMod val="75000"/>
                  </a:schemeClr>
                </a:solidFill>
              </a:rPr>
              <a:t>INFORMIRANO ZA ZELENO SUTRA</a:t>
            </a:r>
            <a:endParaRPr lang="en-GB" sz="11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GB" sz="1800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97860" y="4459625"/>
            <a:ext cx="3479946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500" dirty="0">
                <a:solidFill>
                  <a:schemeClr val="accent2">
                    <a:lumMod val="75000"/>
                  </a:schemeClr>
                </a:solidFill>
              </a:rPr>
              <a:t>Vlastita komponenta: </a:t>
            </a:r>
            <a:r>
              <a:rPr lang="sv-SE" sz="1500" dirty="0" smtClean="0">
                <a:solidFill>
                  <a:schemeClr val="accent2">
                    <a:lumMod val="75000"/>
                  </a:schemeClr>
                </a:solidFill>
              </a:rPr>
              <a:t>86.162,22</a:t>
            </a:r>
            <a:r>
              <a:rPr lang="hr-HR" sz="1500" dirty="0" smtClean="0">
                <a:solidFill>
                  <a:schemeClr val="accent2">
                    <a:lumMod val="75000"/>
                  </a:schemeClr>
                </a:solidFill>
              </a:rPr>
              <a:t> kn</a:t>
            </a:r>
            <a:r>
              <a:rPr lang="sv-SE" sz="15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hr-HR" sz="15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sv-SE" sz="1500" dirty="0" smtClean="0">
                <a:solidFill>
                  <a:schemeClr val="accent2">
                    <a:lumMod val="75000"/>
                  </a:schemeClr>
                </a:solidFill>
              </a:rPr>
              <a:t>od </a:t>
            </a:r>
            <a:r>
              <a:rPr lang="sv-SE" sz="1500" dirty="0">
                <a:solidFill>
                  <a:schemeClr val="accent2">
                    <a:lumMod val="75000"/>
                  </a:schemeClr>
                </a:solidFill>
              </a:rPr>
              <a:t>čega: </a:t>
            </a:r>
          </a:p>
          <a:p>
            <a:r>
              <a:rPr lang="sv-SE" sz="1500" dirty="0">
                <a:solidFill>
                  <a:schemeClr val="accent2">
                    <a:lumMod val="75000"/>
                  </a:schemeClr>
                </a:solidFill>
              </a:rPr>
              <a:t>- Fond za sufinanciranje provedbe EU projekata </a:t>
            </a:r>
            <a:r>
              <a:rPr lang="sv-SE" sz="1500" dirty="0" smtClean="0">
                <a:solidFill>
                  <a:schemeClr val="accent2">
                    <a:lumMod val="75000"/>
                  </a:schemeClr>
                </a:solidFill>
              </a:rPr>
              <a:t>- </a:t>
            </a:r>
            <a:r>
              <a:rPr lang="sv-SE" sz="1500" dirty="0">
                <a:solidFill>
                  <a:schemeClr val="accent2">
                    <a:lumMod val="75000"/>
                  </a:schemeClr>
                </a:solidFill>
              </a:rPr>
              <a:t>MRRFEU: </a:t>
            </a:r>
            <a:r>
              <a:rPr lang="hr-HR" sz="1500" dirty="0" smtClean="0">
                <a:solidFill>
                  <a:schemeClr val="accent2">
                    <a:lumMod val="75000"/>
                  </a:schemeClr>
                </a:solidFill>
              </a:rPr>
              <a:t>	</a:t>
            </a:r>
            <a:r>
              <a:rPr lang="sv-SE" sz="1500" dirty="0" smtClean="0">
                <a:solidFill>
                  <a:schemeClr val="accent2">
                    <a:lumMod val="75000"/>
                  </a:schemeClr>
                </a:solidFill>
              </a:rPr>
              <a:t>51.697,33 k</a:t>
            </a:r>
            <a:r>
              <a:rPr lang="hr-HR" sz="1500" dirty="0" smtClean="0">
                <a:solidFill>
                  <a:schemeClr val="accent2">
                    <a:lumMod val="75000"/>
                  </a:schemeClr>
                </a:solidFill>
              </a:rPr>
              <a:t>n</a:t>
            </a:r>
            <a:r>
              <a:rPr lang="sv-SE" sz="15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sv-SE" sz="15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sv-SE" sz="1500" dirty="0">
                <a:solidFill>
                  <a:schemeClr val="accent2">
                    <a:lumMod val="75000"/>
                  </a:schemeClr>
                </a:solidFill>
              </a:rPr>
              <a:t>- Sredstva JLS-a: </a:t>
            </a:r>
            <a:r>
              <a:rPr lang="hr-HR" sz="1500" dirty="0" smtClean="0">
                <a:solidFill>
                  <a:schemeClr val="accent2">
                    <a:lumMod val="75000"/>
                  </a:schemeClr>
                </a:solidFill>
              </a:rPr>
              <a:t>	</a:t>
            </a:r>
            <a:r>
              <a:rPr lang="sv-SE" sz="1500" dirty="0" smtClean="0">
                <a:solidFill>
                  <a:schemeClr val="accent2">
                    <a:lumMod val="75000"/>
                  </a:schemeClr>
                </a:solidFill>
              </a:rPr>
              <a:t>34.464,89 k</a:t>
            </a:r>
            <a:r>
              <a:rPr lang="hr-HR" sz="1500" dirty="0" smtClean="0">
                <a:solidFill>
                  <a:schemeClr val="accent2">
                    <a:lumMod val="75000"/>
                  </a:schemeClr>
                </a:solidFill>
              </a:rPr>
              <a:t>n</a:t>
            </a:r>
            <a:endParaRPr lang="sv-SE" sz="15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07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949" y="6180549"/>
            <a:ext cx="4936600" cy="669139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747143"/>
            <a:ext cx="32232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100" dirty="0">
                <a:solidFill>
                  <a:schemeClr val="accent2">
                    <a:lumMod val="75000"/>
                  </a:schemeClr>
                </a:solidFill>
              </a:rPr>
              <a:t>INFORMIRANO ZA ZELENO SUTRA</a:t>
            </a:r>
            <a:endParaRPr lang="en-GB" sz="11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52" y="1409700"/>
            <a:ext cx="5988649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07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949" y="6180549"/>
            <a:ext cx="4936600" cy="669139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747143"/>
            <a:ext cx="32232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100" dirty="0">
                <a:solidFill>
                  <a:schemeClr val="accent2">
                    <a:lumMod val="75000"/>
                  </a:schemeClr>
                </a:solidFill>
              </a:rPr>
              <a:t>INFORMIRANO ZA ZELENO SUTRA</a:t>
            </a:r>
            <a:endParaRPr lang="en-GB" sz="11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891" y="1397000"/>
            <a:ext cx="6163734" cy="3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52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949" y="6180549"/>
            <a:ext cx="4936600" cy="669139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747143"/>
            <a:ext cx="32232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100" dirty="0">
                <a:solidFill>
                  <a:schemeClr val="accent2">
                    <a:lumMod val="75000"/>
                  </a:schemeClr>
                </a:solidFill>
              </a:rPr>
              <a:t>INFORMIRANO ZA ZELENO SUTRA</a:t>
            </a:r>
            <a:endParaRPr lang="en-GB" sz="11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52" y="1305742"/>
            <a:ext cx="6358608" cy="4619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76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05946" y="1473491"/>
            <a:ext cx="7226443" cy="3676989"/>
          </a:xfrm>
        </p:spPr>
        <p:txBody>
          <a:bodyPr>
            <a:noAutofit/>
          </a:bodyPr>
          <a:lstStyle/>
          <a:p>
            <a: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4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4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4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2400" dirty="0" smtClean="0">
                <a:solidFill>
                  <a:schemeClr val="accent2">
                    <a:lumMod val="75000"/>
                  </a:schemeClr>
                </a:solidFill>
              </a:rPr>
              <a:t>PRUŽANJE JAVNE USLUGE PRIKUPLJANJA OTPADA </a:t>
            </a:r>
            <a:br>
              <a:rPr lang="hr-HR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24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2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800" dirty="0">
                <a:solidFill>
                  <a:schemeClr val="accent2">
                    <a:lumMod val="75000"/>
                  </a:schemeClr>
                </a:solidFill>
              </a:rPr>
            </a:br>
            <a:endParaRPr lang="en-GB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54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05946" y="1057532"/>
            <a:ext cx="7226443" cy="4634814"/>
          </a:xfrm>
        </p:spPr>
        <p:txBody>
          <a:bodyPr>
            <a:noAutofit/>
          </a:bodyPr>
          <a:lstStyle/>
          <a:p>
            <a:r>
              <a:rPr lang="hr-HR" sz="14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2000" dirty="0" smtClean="0">
                <a:solidFill>
                  <a:schemeClr val="accent2">
                    <a:lumMod val="75000"/>
                  </a:schemeClr>
                </a:solidFill>
              </a:rPr>
              <a:t>EKO-FLOR </a:t>
            </a:r>
            <a:r>
              <a:rPr lang="hr-HR" sz="2000" dirty="0">
                <a:solidFill>
                  <a:schemeClr val="accent2">
                    <a:lumMod val="75000"/>
                  </a:schemeClr>
                </a:solidFill>
              </a:rPr>
              <a:t>PLUS d.o.o. </a:t>
            </a:r>
            <a:r>
              <a:rPr lang="hr-HR" sz="2000" dirty="0" smtClean="0">
                <a:solidFill>
                  <a:schemeClr val="accent2">
                    <a:lumMod val="75000"/>
                  </a:schemeClr>
                </a:solidFill>
              </a:rPr>
              <a:t>- koncesionar </a:t>
            </a:r>
            <a:r>
              <a:rPr lang="hr-HR" sz="2000" dirty="0">
                <a:solidFill>
                  <a:schemeClr val="accent2">
                    <a:lumMod val="75000"/>
                  </a:schemeClr>
                </a:solidFill>
              </a:rPr>
              <a:t>za odvoz </a:t>
            </a:r>
            <a:r>
              <a:rPr lang="hr-HR" sz="2000" dirty="0" smtClean="0">
                <a:solidFill>
                  <a:schemeClr val="accent2">
                    <a:lumMod val="75000"/>
                  </a:schemeClr>
                </a:solidFill>
              </a:rPr>
              <a:t>miješanog </a:t>
            </a:r>
            <a:r>
              <a:rPr lang="hr-HR" sz="2000" dirty="0">
                <a:solidFill>
                  <a:schemeClr val="accent2">
                    <a:lumMod val="75000"/>
                  </a:schemeClr>
                </a:solidFill>
              </a:rPr>
              <a:t>i biorazgradivog  komunalnog otpada na </a:t>
            </a:r>
            <a:r>
              <a:rPr lang="hr-HR" sz="2000" dirty="0" smtClean="0">
                <a:solidFill>
                  <a:schemeClr val="accent2">
                    <a:lumMod val="75000"/>
                  </a:schemeClr>
                </a:solidFill>
              </a:rPr>
              <a:t>području Grada Sveta </a:t>
            </a:r>
            <a:r>
              <a:rPr lang="hr-HR" sz="2000" dirty="0" err="1" smtClean="0">
                <a:solidFill>
                  <a:schemeClr val="accent2">
                    <a:lumMod val="75000"/>
                  </a:schemeClr>
                </a:solidFill>
              </a:rPr>
              <a:t>Nedelja</a:t>
            </a:r>
            <a:r>
              <a:rPr lang="hr-HR" sz="2000" dirty="0" smtClean="0">
                <a:solidFill>
                  <a:schemeClr val="accent2">
                    <a:lumMod val="75000"/>
                  </a:schemeClr>
                </a:solidFill>
              </a:rPr>
              <a:t> i Općine </a:t>
            </a:r>
            <a:r>
              <a:rPr lang="hr-HR" sz="2000" dirty="0" err="1" smtClean="0">
                <a:solidFill>
                  <a:schemeClr val="accent2">
                    <a:lumMod val="75000"/>
                  </a:schemeClr>
                </a:solidFill>
              </a:rPr>
              <a:t>Stupnik</a:t>
            </a:r>
            <a:r>
              <a:rPr lang="hr-HR" sz="20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br>
              <a:rPr lang="hr-HR" sz="20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20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2000" dirty="0">
                <a:solidFill>
                  <a:schemeClr val="accent2">
                    <a:lumMod val="75000"/>
                  </a:schemeClr>
                </a:solidFill>
              </a:rPr>
            </a:br>
            <a:endParaRPr lang="hr-HR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256" y="2454831"/>
            <a:ext cx="6035847" cy="3301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680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05946" y="1290627"/>
            <a:ext cx="7226443" cy="4634814"/>
          </a:xfrm>
        </p:spPr>
        <p:txBody>
          <a:bodyPr>
            <a:noAutofit/>
          </a:bodyPr>
          <a:lstStyle/>
          <a:p>
            <a:r>
              <a:rPr lang="hr-HR" sz="14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  <a:t>- </a:t>
            </a:r>
            <a:r>
              <a:rPr lang="hr-HR" sz="2000" dirty="0" smtClean="0">
                <a:solidFill>
                  <a:schemeClr val="accent2">
                    <a:lumMod val="75000"/>
                  </a:schemeClr>
                </a:solidFill>
              </a:rPr>
              <a:t>usluga odvoza </a:t>
            </a:r>
            <a:r>
              <a:rPr lang="hr-HR" sz="2000" dirty="0">
                <a:solidFill>
                  <a:schemeClr val="accent2">
                    <a:lumMod val="75000"/>
                  </a:schemeClr>
                </a:solidFill>
              </a:rPr>
              <a:t>glomaznog </a:t>
            </a:r>
            <a:r>
              <a:rPr lang="hr-HR" sz="2000" dirty="0" smtClean="0">
                <a:solidFill>
                  <a:schemeClr val="accent2">
                    <a:lumMod val="75000"/>
                  </a:schemeClr>
                </a:solidFill>
              </a:rPr>
              <a:t>otpada – prema najavi</a:t>
            </a:r>
            <a:r>
              <a:rPr lang="hr-HR" sz="20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20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20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20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hr-HR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0471002"/>
              </p:ext>
            </p:extLst>
          </p:nvPr>
        </p:nvGraphicFramePr>
        <p:xfrm>
          <a:off x="429262" y="2445877"/>
          <a:ext cx="6612024" cy="1962912"/>
        </p:xfrm>
        <a:graphic>
          <a:graphicData uri="http://schemas.openxmlformats.org/drawingml/2006/table">
            <a:tbl>
              <a:tblPr firstRow="1" firstCol="1" bandRow="1"/>
              <a:tblGrid>
                <a:gridCol w="3306012">
                  <a:extLst>
                    <a:ext uri="{9D8B030D-6E8A-4147-A177-3AD203B41FA5}">
                      <a16:colId xmlns:a16="http://schemas.microsoft.com/office/drawing/2014/main" val="2444777178"/>
                    </a:ext>
                  </a:extLst>
                </a:gridCol>
                <a:gridCol w="3306012">
                  <a:extLst>
                    <a:ext uri="{9D8B030D-6E8A-4147-A177-3AD203B41FA5}">
                      <a16:colId xmlns:a16="http://schemas.microsoft.com/office/drawing/2014/main" val="2438098281"/>
                    </a:ext>
                  </a:extLst>
                </a:gridCol>
              </a:tblGrid>
              <a:tr h="2615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</a:t>
                      </a:r>
                      <a:r>
                        <a:rPr lang="hr-HR" sz="16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jest glomazni otpad</a:t>
                      </a:r>
                    </a:p>
                  </a:txBody>
                  <a:tcPr marL="64185" marR="6418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b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  <a:r>
                        <a:rPr lang="hr-HR" sz="160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nije glomazni otpad</a:t>
                      </a:r>
                    </a:p>
                  </a:txBody>
                  <a:tcPr marL="64185" marR="6418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5370446"/>
                  </a:ext>
                </a:extLst>
              </a:tr>
              <a:tr h="13076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Plastika (stolice, posude...)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Drvenarija (namještaj, palete...)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Metal (posuđe, namještaj...)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Ostalo (madraci, kauči...)</a:t>
                      </a:r>
                    </a:p>
                  </a:txBody>
                  <a:tcPr marL="64185" marR="6418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Građevinski otpad (šuta, cigla, beton…)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Opasni otpad (salonit ploče, otpadna ulja, pesticidi, fluorescentne cijevi...)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Akumulatori, gume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Električni i elektronski otpad</a:t>
                      </a:r>
                    </a:p>
                  </a:txBody>
                  <a:tcPr marL="64185" marR="6418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50697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104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05946" y="1290627"/>
            <a:ext cx="7226443" cy="4634814"/>
          </a:xfrm>
        </p:spPr>
        <p:txBody>
          <a:bodyPr>
            <a:noAutofit/>
          </a:bodyPr>
          <a:lstStyle/>
          <a:p>
            <a:r>
              <a:rPr lang="hr-HR" sz="14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>
                <a:solidFill>
                  <a:schemeClr val="accent2">
                    <a:lumMod val="75000"/>
                  </a:schemeClr>
                </a:solidFill>
              </a:rPr>
            </a:br>
            <a:endParaRPr lang="hr-HR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706" y="1150523"/>
            <a:ext cx="4706148" cy="253076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946" y="4015080"/>
            <a:ext cx="4983626" cy="151627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8674" y="2415906"/>
            <a:ext cx="3465516" cy="1923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18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0052" y="1556915"/>
            <a:ext cx="8645954" cy="3265275"/>
          </a:xfrm>
        </p:spPr>
        <p:txBody>
          <a:bodyPr>
            <a:noAutofit/>
          </a:bodyPr>
          <a:lstStyle/>
          <a:p>
            <a: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4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2400" dirty="0" smtClean="0">
                <a:solidFill>
                  <a:schemeClr val="accent2">
                    <a:lumMod val="75000"/>
                  </a:schemeClr>
                </a:solidFill>
              </a:rPr>
              <a:t>KAMO S OTPADOM?</a:t>
            </a:r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>UVJETI ZA ODVOJENO PRIKUPLJANJE OTPADA (</a:t>
            </a:r>
            <a:r>
              <a:rPr lang="hr-HR" sz="1600" i="1" dirty="0" smtClean="0">
                <a:solidFill>
                  <a:schemeClr val="accent2">
                    <a:lumMod val="75000"/>
                  </a:schemeClr>
                </a:solidFill>
              </a:rPr>
              <a:t>osigurava JLS</a:t>
            </a: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>) </a:t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>+ </a:t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>PRAVILNO KORIŠTENJE (sudjelovanje građana u gospodarenju otpadom)</a:t>
            </a:r>
            <a:endParaRPr lang="en-GB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450052" y="3867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20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9" name="Naslov 1"/>
          <p:cNvSpPr>
            <a:spLocks noGrp="1"/>
          </p:cNvSpPr>
          <p:nvPr>
            <p:ph type="title"/>
          </p:nvPr>
        </p:nvSpPr>
        <p:spPr>
          <a:xfrm>
            <a:off x="345989" y="1290627"/>
            <a:ext cx="7672722" cy="499945"/>
          </a:xfrm>
        </p:spPr>
        <p:txBody>
          <a:bodyPr>
            <a:noAutofit/>
          </a:bodyPr>
          <a:lstStyle/>
          <a:p>
            <a:r>
              <a:rPr lang="hr-HR" sz="2000" b="1" dirty="0" smtClean="0">
                <a:solidFill>
                  <a:schemeClr val="accent2">
                    <a:lumMod val="75000"/>
                  </a:schemeClr>
                </a:solidFill>
              </a:rPr>
              <a:t>Plan gospodarenja otpadom Grada Sveta </a:t>
            </a:r>
            <a:r>
              <a:rPr lang="hr-HR" sz="2000" b="1" dirty="0" err="1" smtClean="0">
                <a:solidFill>
                  <a:schemeClr val="accent2">
                    <a:lumMod val="75000"/>
                  </a:schemeClr>
                </a:solidFill>
              </a:rPr>
              <a:t>Nedelja</a:t>
            </a:r>
            <a:endParaRPr lang="en-GB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Naslov 1"/>
          <p:cNvSpPr txBox="1">
            <a:spLocks/>
          </p:cNvSpPr>
          <p:nvPr/>
        </p:nvSpPr>
        <p:spPr>
          <a:xfrm>
            <a:off x="117389" y="2114011"/>
            <a:ext cx="7743911" cy="33177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12" name="Naslov 1"/>
          <p:cNvSpPr txBox="1">
            <a:spLocks/>
          </p:cNvSpPr>
          <p:nvPr/>
        </p:nvSpPr>
        <p:spPr>
          <a:xfrm>
            <a:off x="117389" y="1853405"/>
            <a:ext cx="7743911" cy="17803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PLAN </a:t>
            </a: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GOSPODARENJA OTPADOM </a:t>
            </a: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GRADA </a:t>
            </a: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SVETA NEDELJA </a:t>
            </a: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ZA RAZDOBLJE </a:t>
            </a: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OD 2017</a:t>
            </a: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. – 2022. GODINE</a:t>
            </a: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  <a:hlinkClick r:id="rId4"/>
              </a:rPr>
              <a:t>https</a:t>
            </a: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  <a:hlinkClick r:id="rId4"/>
              </a:rPr>
              <a:t>://</a:t>
            </a: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  <a:hlinkClick r:id="rId4"/>
              </a:rPr>
              <a:t>grad-svetanedelja.hr/wp-content/uploads/2018/05/usvojeni-pgo-sveta-nedelja-2017-2022412_201805033368.pdf</a:t>
            </a: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Izdvojene aktivnosti u cilju izvršenja Plana: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r-HR" sz="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82992" y="3633772"/>
            <a:ext cx="7467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Odvojeno prikupljanje otpada: spremnici za papir i karton, vrećice za plastičnu ambalažu, posude za miješani komunalni otpad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U svakom naselju nalazi se po jedan zeleni otok (papir, staklo, plastika, metal, tekstil)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Mobilno </a:t>
            </a:r>
            <a:r>
              <a:rPr kumimoji="0" lang="hr-HR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reciklažno</a:t>
            </a: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dvorište (od veljače 2018.)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Od </a:t>
            </a:r>
            <a:r>
              <a:rPr kumimoji="0" lang="hr-HR" sz="16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2014.godine se dijele vrtni </a:t>
            </a:r>
            <a:r>
              <a:rPr kumimoji="0" lang="hr-H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komposteri</a:t>
            </a:r>
            <a:r>
              <a:rPr kumimoji="0" lang="hr-HR" sz="16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u cilju poticanja građana na izdvajanje  </a:t>
            </a:r>
            <a:r>
              <a:rPr kumimoji="0" lang="hr-H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biootpada</a:t>
            </a:r>
            <a:r>
              <a:rPr kumimoji="0" lang="hr-HR" sz="16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iz miješanog komunalnog otpada</a:t>
            </a: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. Ukupno </a:t>
            </a:r>
            <a:r>
              <a:rPr kumimoji="0" lang="hr-HR" sz="16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je podijeljeno 1.000 vrtnih </a:t>
            </a:r>
            <a:r>
              <a:rPr kumimoji="0" lang="hr-HR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kompostera</a:t>
            </a: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. U 2018. podijeljeno 30 vrtnih </a:t>
            </a:r>
            <a:r>
              <a:rPr kumimoji="0" lang="hr-HR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kompostera</a:t>
            </a: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na zahtjev građana</a:t>
            </a:r>
            <a:endParaRPr kumimoji="0" lang="hr-HR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715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2705724" y="8568316"/>
            <a:ext cx="4389112" cy="129538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9" name="Naslov 1"/>
          <p:cNvSpPr>
            <a:spLocks noGrp="1"/>
          </p:cNvSpPr>
          <p:nvPr>
            <p:ph type="title"/>
          </p:nvPr>
        </p:nvSpPr>
        <p:spPr>
          <a:xfrm>
            <a:off x="345989" y="1290627"/>
            <a:ext cx="7672722" cy="499945"/>
          </a:xfrm>
        </p:spPr>
        <p:txBody>
          <a:bodyPr>
            <a:noAutofit/>
          </a:bodyPr>
          <a:lstStyle/>
          <a:p>
            <a:r>
              <a:rPr lang="hr-HR" sz="2000" b="1" dirty="0" smtClean="0">
                <a:solidFill>
                  <a:schemeClr val="accent2">
                    <a:lumMod val="75000"/>
                  </a:schemeClr>
                </a:solidFill>
              </a:rPr>
              <a:t>Plan gospodarenja otpadom Grada Sveta </a:t>
            </a:r>
            <a:r>
              <a:rPr lang="hr-HR" sz="2000" b="1" dirty="0" err="1" smtClean="0">
                <a:solidFill>
                  <a:schemeClr val="accent2">
                    <a:lumMod val="75000"/>
                  </a:schemeClr>
                </a:solidFill>
              </a:rPr>
              <a:t>Nedelja</a:t>
            </a:r>
            <a:endParaRPr lang="en-GB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Naslov 1"/>
          <p:cNvSpPr txBox="1">
            <a:spLocks/>
          </p:cNvSpPr>
          <p:nvPr/>
        </p:nvSpPr>
        <p:spPr>
          <a:xfrm>
            <a:off x="117389" y="2114011"/>
            <a:ext cx="7743911" cy="33177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12" name="Naslov 1"/>
          <p:cNvSpPr txBox="1">
            <a:spLocks/>
          </p:cNvSpPr>
          <p:nvPr/>
        </p:nvSpPr>
        <p:spPr>
          <a:xfrm>
            <a:off x="117388" y="1869997"/>
            <a:ext cx="7743911" cy="4778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Izdvojene aktivnosti u cilju izvršenja Plana: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r-HR" sz="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5989" y="2087194"/>
            <a:ext cx="74676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6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Osigurana bespovratna EU sredstva za izgradnju </a:t>
            </a:r>
            <a:r>
              <a:rPr kumimoji="0" lang="hr-HR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reciklažnog</a:t>
            </a: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dvorišta i provedbu programa informativno edukativnih aktivnosti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r-HR" sz="16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zbrinjavanje </a:t>
            </a:r>
            <a:r>
              <a:rPr kumimoji="0" lang="hr-H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salontinih</a:t>
            </a:r>
            <a:r>
              <a:rPr kumimoji="0" lang="hr-HR" sz="16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ploča </a:t>
            </a: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(tvrtka C.I.A.K </a:t>
            </a:r>
            <a:r>
              <a:rPr kumimoji="0" lang="hr-HR" sz="16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d.o.o. iz Donjeg </a:t>
            </a:r>
            <a:r>
              <a:rPr kumimoji="0" lang="hr-HR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Stupnika</a:t>
            </a: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). U </a:t>
            </a:r>
            <a:r>
              <a:rPr kumimoji="0" lang="hr-HR" sz="16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2018.godini je 25.820 kg iz 11 kućanstva odvezeno zbrinuto azbestnih ploča, za što je grad iz Proračuna izdvojio </a:t>
            </a: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85.517,50 </a:t>
            </a:r>
            <a:r>
              <a:rPr kumimoji="0" lang="hr-HR" sz="16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kuna</a:t>
            </a: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. Aktivnost se nastavlja </a:t>
            </a:r>
            <a:r>
              <a:rPr kumimoji="0" lang="hr-HR" sz="16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 u 2019. godini za što su osigurana i sredstva u Proračunu grada</a:t>
            </a: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.</a:t>
            </a:r>
            <a:endParaRPr kumimoji="0" lang="hr-HR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2051" name="Picture 2" descr="DSC04846%20(800x600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005" y="4246242"/>
            <a:ext cx="2503444" cy="1621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3" descr="DSC04844 (800x600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621" y="4246242"/>
            <a:ext cx="2588729" cy="1657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033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05946" y="1131900"/>
            <a:ext cx="7226443" cy="4422438"/>
          </a:xfrm>
        </p:spPr>
        <p:txBody>
          <a:bodyPr>
            <a:normAutofit fontScale="90000"/>
          </a:bodyPr>
          <a:lstStyle/>
          <a:p>
            <a:r>
              <a:rPr lang="sv-SE" sz="1800" dirty="0">
                <a:solidFill>
                  <a:schemeClr val="accent2">
                    <a:lumMod val="75000"/>
                  </a:schemeClr>
                </a:solidFill>
              </a:rPr>
              <a:t>Projekt se provodi na području Grada Svete Nedelje i Općine Stupnik.</a:t>
            </a:r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nn-NO" sz="1800" dirty="0" smtClean="0">
                <a:solidFill>
                  <a:schemeClr val="accent2">
                    <a:lumMod val="75000"/>
                  </a:schemeClr>
                </a:solidFill>
              </a:rPr>
              <a:t>Razdoblje </a:t>
            </a:r>
            <a:r>
              <a:rPr lang="nn-NO" sz="1800" dirty="0">
                <a:solidFill>
                  <a:schemeClr val="accent2">
                    <a:lumMod val="75000"/>
                  </a:schemeClr>
                </a:solidFill>
              </a:rPr>
              <a:t>provedbe projekta 1.lipnja 2018 do 02.veljače 2020.godine</a:t>
            </a:r>
            <a:br>
              <a:rPr lang="nn-NO" sz="18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b="1" i="1" u="sng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b="1" i="1" u="sng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i="1" u="sng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i="1" u="sng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i="1" u="sng" dirty="0" smtClean="0">
                <a:solidFill>
                  <a:schemeClr val="accent2">
                    <a:lumMod val="75000"/>
                  </a:schemeClr>
                </a:solidFill>
              </a:rPr>
              <a:t>Ciljevi</a:t>
            </a:r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>Educiranje i informiranje građana o održivom gospodarenju otpadom uključujući teme:</a:t>
            </a:r>
            <a:b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>- </a:t>
            </a:r>
            <a:r>
              <a:rPr lang="hr-HR" sz="1800" b="1" dirty="0" smtClean="0">
                <a:solidFill>
                  <a:schemeClr val="accent2">
                    <a:lumMod val="75000"/>
                  </a:schemeClr>
                </a:solidFill>
              </a:rPr>
              <a:t>sprječavanje nastanka otpada, </a:t>
            </a:r>
            <a:br>
              <a:rPr lang="hr-HR" sz="1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b="1" dirty="0" smtClean="0">
                <a:solidFill>
                  <a:schemeClr val="accent2">
                    <a:lumMod val="75000"/>
                  </a:schemeClr>
                </a:solidFill>
              </a:rPr>
              <a:t>- ponovna  uporaba predmeta, </a:t>
            </a:r>
            <a:br>
              <a:rPr lang="hr-HR" sz="1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b="1" dirty="0" smtClean="0">
                <a:solidFill>
                  <a:schemeClr val="accent2">
                    <a:lumMod val="75000"/>
                  </a:schemeClr>
                </a:solidFill>
              </a:rPr>
              <a:t>- odgovorno postupanje s komunalnim otpadom, </a:t>
            </a:r>
            <a:br>
              <a:rPr lang="hr-HR" sz="1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b="1" dirty="0" smtClean="0">
                <a:solidFill>
                  <a:schemeClr val="accent2">
                    <a:lumMod val="75000"/>
                  </a:schemeClr>
                </a:solidFill>
              </a:rPr>
              <a:t>- pravilno odvajanje otpada u kućanstvima, </a:t>
            </a:r>
            <a:br>
              <a:rPr lang="hr-HR" sz="1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b="1" dirty="0" smtClean="0">
                <a:solidFill>
                  <a:schemeClr val="accent2">
                    <a:lumMod val="75000"/>
                  </a:schemeClr>
                </a:solidFill>
              </a:rPr>
              <a:t>- kućno </a:t>
            </a:r>
            <a:r>
              <a:rPr lang="hr-HR" sz="1800" b="1" dirty="0" err="1" smtClean="0">
                <a:solidFill>
                  <a:schemeClr val="accent2">
                    <a:lumMod val="75000"/>
                  </a:schemeClr>
                </a:solidFill>
              </a:rPr>
              <a:t>kompostiranje</a:t>
            </a:r>
            <a:r>
              <a:rPr lang="hr-HR" sz="1800" b="1" dirty="0" smtClean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hr-HR" sz="18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8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8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b="1" dirty="0" smtClean="0">
                <a:solidFill>
                  <a:schemeClr val="accent2">
                    <a:lumMod val="75000"/>
                  </a:schemeClr>
                </a:solidFill>
              </a:rPr>
              <a:t>Prvi i najpoželjniji način postupanja s otpadom je </a:t>
            </a:r>
            <a:br>
              <a:rPr lang="hr-HR" sz="1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b="1" dirty="0" smtClean="0">
                <a:solidFill>
                  <a:schemeClr val="accent2">
                    <a:lumMod val="75000"/>
                  </a:schemeClr>
                </a:solidFill>
              </a:rPr>
              <a:t>smanjenje količine otpada kojeg svakodnevno </a:t>
            </a:r>
            <a:br>
              <a:rPr lang="hr-HR" sz="1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b="1" dirty="0" smtClean="0">
                <a:solidFill>
                  <a:schemeClr val="accent2">
                    <a:lumMod val="75000"/>
                  </a:schemeClr>
                </a:solidFill>
              </a:rPr>
              <a:t>proizvodimo jer se tako smanjuje  štetan utjecaj </a:t>
            </a:r>
            <a:br>
              <a:rPr lang="hr-HR" sz="1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b="1" dirty="0" smtClean="0">
                <a:solidFill>
                  <a:schemeClr val="accent2">
                    <a:lumMod val="75000"/>
                  </a:schemeClr>
                </a:solidFill>
              </a:rPr>
              <a:t>na okoliš, ali i ostvaruje ušteda</a:t>
            </a:r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>!</a:t>
            </a:r>
            <a:endParaRPr lang="en-GB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797" y="4248175"/>
            <a:ext cx="2387896" cy="152798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103" y="4559959"/>
            <a:ext cx="1211694" cy="1211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75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2705724" y="8568316"/>
            <a:ext cx="4389112" cy="129538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9" name="Naslov 1"/>
          <p:cNvSpPr>
            <a:spLocks noGrp="1"/>
          </p:cNvSpPr>
          <p:nvPr>
            <p:ph type="title"/>
          </p:nvPr>
        </p:nvSpPr>
        <p:spPr>
          <a:xfrm>
            <a:off x="345989" y="1204621"/>
            <a:ext cx="7672722" cy="499945"/>
          </a:xfrm>
        </p:spPr>
        <p:txBody>
          <a:bodyPr>
            <a:noAutofit/>
          </a:bodyPr>
          <a:lstStyle/>
          <a:p>
            <a:r>
              <a:rPr lang="hr-HR" sz="2000" b="1" dirty="0" smtClean="0">
                <a:solidFill>
                  <a:schemeClr val="accent2">
                    <a:lumMod val="75000"/>
                  </a:schemeClr>
                </a:solidFill>
              </a:rPr>
              <a:t>Plan gospodarenja otpadom Grada Sveta </a:t>
            </a:r>
            <a:r>
              <a:rPr lang="hr-HR" sz="2000" b="1" dirty="0" err="1" smtClean="0">
                <a:solidFill>
                  <a:schemeClr val="accent2">
                    <a:lumMod val="75000"/>
                  </a:schemeClr>
                </a:solidFill>
              </a:rPr>
              <a:t>Nedelja</a:t>
            </a:r>
            <a:endParaRPr lang="en-GB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Naslov 1"/>
          <p:cNvSpPr txBox="1">
            <a:spLocks/>
          </p:cNvSpPr>
          <p:nvPr/>
        </p:nvSpPr>
        <p:spPr>
          <a:xfrm>
            <a:off x="117389" y="2114011"/>
            <a:ext cx="7743911" cy="33177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12" name="Naslov 1"/>
          <p:cNvSpPr txBox="1">
            <a:spLocks/>
          </p:cNvSpPr>
          <p:nvPr/>
        </p:nvSpPr>
        <p:spPr>
          <a:xfrm>
            <a:off x="117388" y="1763665"/>
            <a:ext cx="7743911" cy="4778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Izdvojene aktivnosti u cilju izvršenja Plana: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r-HR" sz="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5989" y="2389581"/>
            <a:ext cx="74676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Provedba mjera sprečavanja odbacivanja otpada na području Grada, sustav evidentiranja lokacija odbačenog otpada, nadzor komunalnog redara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r-HR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Uspostava sustava za zaprimanje obavijesti o nepropisno odbačenom otpadu </a:t>
            </a: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  <a:hlinkClick r:id="rId4"/>
              </a:rPr>
              <a:t>http://grad-svetanedelja.hr/hr/zeleni-info-pult/gospodarenje-otpadom/</a:t>
            </a: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, putem telefona i e-maila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r-HR" sz="16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Dostava letaka o načinima zbrinjavanja otpada (putem koncesionara) i obavijesti o nepropisno odbačenom otpadu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r-HR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Postava znakovlja upozorenja o zabrani odbacivanja otpada</a:t>
            </a:r>
          </a:p>
        </p:txBody>
      </p:sp>
    </p:spTree>
    <p:extLst>
      <p:ext uri="{BB962C8B-B14F-4D97-AF65-F5344CB8AC3E}">
        <p14:creationId xmlns:p14="http://schemas.microsoft.com/office/powerpoint/2010/main" val="392431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2705724" y="8568316"/>
            <a:ext cx="4389112" cy="129538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11" name="Naslov 1"/>
          <p:cNvSpPr txBox="1">
            <a:spLocks/>
          </p:cNvSpPr>
          <p:nvPr/>
        </p:nvSpPr>
        <p:spPr>
          <a:xfrm>
            <a:off x="117389" y="2114011"/>
            <a:ext cx="7743911" cy="33177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72655" y="3748815"/>
            <a:ext cx="7033377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hr-HR" dirty="0">
                <a:solidFill>
                  <a:schemeClr val="accent2">
                    <a:lumMod val="75000"/>
                  </a:schemeClr>
                </a:solidFill>
              </a:rPr>
              <a:t>Sustav i pravilno korištenje rezultiralo je da Grad Sveta </a:t>
            </a:r>
            <a:r>
              <a:rPr lang="hr-HR" dirty="0" err="1">
                <a:solidFill>
                  <a:schemeClr val="accent2">
                    <a:lumMod val="75000"/>
                  </a:schemeClr>
                </a:solidFill>
              </a:rPr>
              <a:t>Nedelja</a:t>
            </a:r>
            <a:r>
              <a:rPr lang="hr-HR" dirty="0">
                <a:solidFill>
                  <a:schemeClr val="accent2">
                    <a:lumMod val="75000"/>
                  </a:schemeClr>
                </a:solidFill>
              </a:rPr>
              <a:t> ostvari najveću stopu odvojenog sakupljanja komunalnog otada u Zagrebačkoj županiji u 2017. godini od 22,3%!!</a:t>
            </a:r>
          </a:p>
        </p:txBody>
      </p:sp>
      <p:sp>
        <p:nvSpPr>
          <p:cNvPr id="5" name="Rectangle 4"/>
          <p:cNvSpPr/>
          <p:nvPr/>
        </p:nvSpPr>
        <p:spPr>
          <a:xfrm>
            <a:off x="450052" y="1333775"/>
            <a:ext cx="677345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>
                <a:solidFill>
                  <a:schemeClr val="accent2">
                    <a:lumMod val="75000"/>
                  </a:schemeClr>
                </a:solidFill>
              </a:rPr>
              <a:t>UVJETI ZA ODVOJENO PRIKUPLJANJE OTPADA </a:t>
            </a:r>
            <a:endParaRPr lang="hr-HR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hr-HR" dirty="0" smtClean="0">
                <a:solidFill>
                  <a:schemeClr val="accent2">
                    <a:lumMod val="75000"/>
                  </a:schemeClr>
                </a:solidFill>
              </a:rPr>
              <a:t>(</a:t>
            </a:r>
            <a:r>
              <a:rPr lang="hr-HR" dirty="0">
                <a:solidFill>
                  <a:schemeClr val="accent2">
                    <a:lumMod val="75000"/>
                  </a:schemeClr>
                </a:solidFill>
              </a:rPr>
              <a:t>osigurava </a:t>
            </a:r>
            <a:r>
              <a:rPr lang="hr-HR" dirty="0" smtClean="0">
                <a:solidFill>
                  <a:schemeClr val="accent2">
                    <a:lumMod val="75000"/>
                  </a:schemeClr>
                </a:solidFill>
              </a:rPr>
              <a:t>Grad Sveta </a:t>
            </a:r>
            <a:r>
              <a:rPr lang="hr-HR" dirty="0" err="1" smtClean="0">
                <a:solidFill>
                  <a:schemeClr val="accent2">
                    <a:lumMod val="75000"/>
                  </a:schemeClr>
                </a:solidFill>
              </a:rPr>
              <a:t>Nedelja</a:t>
            </a:r>
            <a:r>
              <a:rPr lang="hr-HR" dirty="0" smtClean="0">
                <a:solidFill>
                  <a:schemeClr val="accent2">
                    <a:lumMod val="75000"/>
                  </a:schemeClr>
                </a:solidFill>
              </a:rPr>
              <a:t>) </a:t>
            </a:r>
            <a:r>
              <a:rPr lang="hr-HR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dirty="0" smtClean="0">
                <a:solidFill>
                  <a:schemeClr val="accent2">
                    <a:lumMod val="75000"/>
                  </a:schemeClr>
                </a:solidFill>
              </a:rPr>
              <a:t>+ </a:t>
            </a:r>
            <a:r>
              <a:rPr lang="hr-HR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dirty="0" smtClean="0">
                <a:solidFill>
                  <a:schemeClr val="accent2">
                    <a:lumMod val="75000"/>
                  </a:schemeClr>
                </a:solidFill>
              </a:rPr>
              <a:t>PRAVILNO </a:t>
            </a:r>
            <a:r>
              <a:rPr lang="hr-HR" dirty="0">
                <a:solidFill>
                  <a:schemeClr val="accent2">
                    <a:lumMod val="75000"/>
                  </a:schemeClr>
                </a:solidFill>
              </a:rPr>
              <a:t>KORIŠTENJE </a:t>
            </a:r>
            <a:endParaRPr lang="hr-HR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hr-HR" dirty="0" smtClean="0">
                <a:solidFill>
                  <a:schemeClr val="accent2">
                    <a:lumMod val="75000"/>
                  </a:schemeClr>
                </a:solidFill>
              </a:rPr>
              <a:t>(</a:t>
            </a:r>
            <a:r>
              <a:rPr lang="hr-HR" dirty="0">
                <a:solidFill>
                  <a:schemeClr val="accent2">
                    <a:lumMod val="75000"/>
                  </a:schemeClr>
                </a:solidFill>
              </a:rPr>
              <a:t>sudjelovanje građana </a:t>
            </a:r>
            <a:r>
              <a:rPr lang="hr-HR" dirty="0" smtClean="0">
                <a:solidFill>
                  <a:schemeClr val="accent2">
                    <a:lumMod val="75000"/>
                  </a:schemeClr>
                </a:solidFill>
              </a:rPr>
              <a:t>Svete </a:t>
            </a:r>
            <a:r>
              <a:rPr lang="hr-HR" dirty="0" err="1" smtClean="0">
                <a:solidFill>
                  <a:schemeClr val="accent2">
                    <a:lumMod val="75000"/>
                  </a:schemeClr>
                </a:solidFill>
              </a:rPr>
              <a:t>Nedelje</a:t>
            </a:r>
            <a:r>
              <a:rPr lang="hr-HR" dirty="0" smtClean="0">
                <a:solidFill>
                  <a:schemeClr val="accent2">
                    <a:lumMod val="75000"/>
                  </a:schemeClr>
                </a:solidFill>
              </a:rPr>
              <a:t> u </a:t>
            </a:r>
            <a:r>
              <a:rPr lang="hr-HR" dirty="0">
                <a:solidFill>
                  <a:schemeClr val="accent2">
                    <a:lumMod val="75000"/>
                  </a:schemeClr>
                </a:solidFill>
              </a:rPr>
              <a:t>gospodarenju </a:t>
            </a:r>
            <a:r>
              <a:rPr lang="hr-HR" dirty="0" smtClean="0">
                <a:solidFill>
                  <a:schemeClr val="accent2">
                    <a:lumMod val="75000"/>
                  </a:schemeClr>
                </a:solidFill>
              </a:rPr>
              <a:t>otpadom</a:t>
            </a:r>
            <a:r>
              <a:rPr lang="hr-HR" dirty="0">
                <a:solidFill>
                  <a:schemeClr val="accent2">
                    <a:lumMod val="75000"/>
                  </a:schemeClr>
                </a:solidFill>
              </a:rPr>
              <a:t>)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472655" y="3080750"/>
            <a:ext cx="67508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213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0528" y="1396914"/>
            <a:ext cx="7226443" cy="3543386"/>
          </a:xfrm>
        </p:spPr>
        <p:txBody>
          <a:bodyPr>
            <a:noAutofit/>
          </a:bodyPr>
          <a:lstStyle/>
          <a:p>
            <a:r>
              <a:rPr lang="hr-HR" sz="14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hr-HR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9" name="Naslov 1"/>
          <p:cNvSpPr txBox="1">
            <a:spLocks/>
          </p:cNvSpPr>
          <p:nvPr/>
        </p:nvSpPr>
        <p:spPr>
          <a:xfrm>
            <a:off x="205946" y="1110911"/>
            <a:ext cx="7226443" cy="46348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12" name="Naslov 1"/>
          <p:cNvSpPr txBox="1">
            <a:spLocks/>
          </p:cNvSpPr>
          <p:nvPr/>
        </p:nvSpPr>
        <p:spPr>
          <a:xfrm>
            <a:off x="311364" y="1187488"/>
            <a:ext cx="7226443" cy="58731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defRPr/>
            </a:pP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PAPIR</a:t>
            </a:r>
          </a:p>
          <a:p>
            <a:pPr lvl="0">
              <a:defRPr/>
            </a:pP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lang="hr-HR" sz="1800" dirty="0" smtClean="0">
                <a:solidFill>
                  <a:srgbClr val="54A021">
                    <a:lumMod val="75000"/>
                  </a:srgbClr>
                </a:solidFill>
              </a:rPr>
              <a:t>- plavi spremnici postavljeni </a:t>
            </a:r>
            <a:r>
              <a:rPr lang="hr-HR" sz="1800" dirty="0">
                <a:solidFill>
                  <a:srgbClr val="54A021">
                    <a:lumMod val="75000"/>
                  </a:srgbClr>
                </a:solidFill>
              </a:rPr>
              <a:t>na javnim prometnim površinama, </a:t>
            </a:r>
            <a:r>
              <a:rPr lang="hr-HR" sz="1800" dirty="0" smtClean="0">
                <a:solidFill>
                  <a:srgbClr val="54A021">
                    <a:lumMod val="75000"/>
                  </a:srgbClr>
                </a:solidFill>
              </a:rPr>
              <a:t>spremnici kod </a:t>
            </a:r>
            <a:r>
              <a:rPr lang="hr-HR" sz="1800" dirty="0">
                <a:solidFill>
                  <a:srgbClr val="54A021">
                    <a:lumMod val="75000"/>
                  </a:srgbClr>
                </a:solidFill>
              </a:rPr>
              <a:t>korisnika te u </a:t>
            </a:r>
            <a:r>
              <a:rPr lang="hr-HR" sz="1800" dirty="0" err="1">
                <a:solidFill>
                  <a:srgbClr val="54A021">
                    <a:lumMod val="75000"/>
                  </a:srgbClr>
                </a:solidFill>
              </a:rPr>
              <a:t>reciklažnim</a:t>
            </a:r>
            <a:r>
              <a:rPr lang="hr-HR" sz="1800" dirty="0">
                <a:solidFill>
                  <a:srgbClr val="54A021">
                    <a:lumMod val="75000"/>
                  </a:srgbClr>
                </a:solidFill>
              </a:rPr>
              <a:t> dvorištima</a:t>
            </a: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r-HR" sz="1800" dirty="0">
              <a:solidFill>
                <a:srgbClr val="54A021">
                  <a:lumMod val="75000"/>
                </a:srgbClr>
              </a:solidFill>
              <a:latin typeface="Trebuchet MS" panose="020B0603020202020204"/>
            </a:endParaRPr>
          </a:p>
          <a:p>
            <a:pPr lvl="0">
              <a:defRPr/>
            </a:pPr>
            <a:r>
              <a:rPr lang="hr-HR" sz="1800" b="1" i="1" dirty="0" smtClean="0">
                <a:solidFill>
                  <a:srgbClr val="0070C0"/>
                </a:solidFill>
              </a:rPr>
              <a:t>U </a:t>
            </a:r>
            <a:r>
              <a:rPr lang="hr-HR" sz="1800" b="1" i="1" dirty="0">
                <a:solidFill>
                  <a:srgbClr val="0070C0"/>
                </a:solidFill>
              </a:rPr>
              <a:t>plave spremnike treba odlagati</a:t>
            </a:r>
            <a:r>
              <a:rPr lang="hr-HR" sz="1800" b="1" i="1" dirty="0">
                <a:solidFill>
                  <a:srgbClr val="54A021">
                    <a:lumMod val="75000"/>
                  </a:srgbClr>
                </a:solidFill>
              </a:rPr>
              <a:t>: </a:t>
            </a:r>
            <a:endParaRPr lang="hr-HR" sz="1800" b="1" i="1" dirty="0" smtClean="0">
              <a:solidFill>
                <a:srgbClr val="54A021">
                  <a:lumMod val="75000"/>
                </a:srgbClr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§"/>
              <a:defRPr/>
            </a:pPr>
            <a:r>
              <a:rPr lang="hr-HR" sz="1800" b="1" i="1" dirty="0" smtClean="0">
                <a:solidFill>
                  <a:srgbClr val="54A021">
                    <a:lumMod val="75000"/>
                  </a:srgbClr>
                </a:solidFill>
              </a:rPr>
              <a:t>novine</a:t>
            </a:r>
            <a:r>
              <a:rPr lang="hr-HR" sz="1800" b="1" i="1" dirty="0">
                <a:solidFill>
                  <a:srgbClr val="54A021">
                    <a:lumMod val="75000"/>
                  </a:srgbClr>
                </a:solidFill>
              </a:rPr>
              <a:t>, časopise, prospekte, kataloge,</a:t>
            </a:r>
          </a:p>
          <a:p>
            <a:pPr marL="285750" lvl="0" indent="-285750">
              <a:buFont typeface="Wingdings" panose="05000000000000000000" pitchFamily="2" charset="2"/>
              <a:buChar char="§"/>
              <a:defRPr/>
            </a:pPr>
            <a:r>
              <a:rPr lang="hr-HR" sz="1800" b="1" i="1" dirty="0" smtClean="0">
                <a:solidFill>
                  <a:srgbClr val="54A021">
                    <a:lumMod val="75000"/>
                  </a:srgbClr>
                </a:solidFill>
              </a:rPr>
              <a:t>bilježnice</a:t>
            </a:r>
            <a:r>
              <a:rPr lang="hr-HR" sz="1800" b="1" i="1" dirty="0">
                <a:solidFill>
                  <a:srgbClr val="54A021">
                    <a:lumMod val="75000"/>
                  </a:srgbClr>
                </a:solidFill>
              </a:rPr>
              <a:t>, knjige, telefonske imenike, slikovnice, </a:t>
            </a:r>
          </a:p>
          <a:p>
            <a:pPr marL="285750" lvl="0" indent="-285750">
              <a:buFont typeface="Wingdings" panose="05000000000000000000" pitchFamily="2" charset="2"/>
              <a:buChar char="§"/>
              <a:defRPr/>
            </a:pPr>
            <a:r>
              <a:rPr lang="hr-HR" sz="1800" b="1" i="1" dirty="0" smtClean="0">
                <a:solidFill>
                  <a:srgbClr val="54A021">
                    <a:lumMod val="75000"/>
                  </a:srgbClr>
                </a:solidFill>
              </a:rPr>
              <a:t>pisaći </a:t>
            </a:r>
            <a:r>
              <a:rPr lang="hr-HR" sz="1800" b="1" i="1" dirty="0">
                <a:solidFill>
                  <a:srgbClr val="54A021">
                    <a:lumMod val="75000"/>
                  </a:srgbClr>
                </a:solidFill>
              </a:rPr>
              <a:t>i kompjuterski papir, pisma, uredske tiskovine, papirnate vrećice,</a:t>
            </a:r>
          </a:p>
          <a:p>
            <a:pPr marL="285750" lvl="0" indent="-285750">
              <a:buFont typeface="Wingdings" panose="05000000000000000000" pitchFamily="2" charset="2"/>
              <a:buChar char="§"/>
              <a:defRPr/>
            </a:pPr>
            <a:r>
              <a:rPr lang="hr-HR" sz="1800" b="1" i="1" dirty="0" smtClean="0">
                <a:solidFill>
                  <a:srgbClr val="54A021">
                    <a:lumMod val="75000"/>
                  </a:srgbClr>
                </a:solidFill>
              </a:rPr>
              <a:t>mape</a:t>
            </a:r>
            <a:r>
              <a:rPr lang="hr-HR" sz="1800" b="1" i="1" dirty="0">
                <a:solidFill>
                  <a:srgbClr val="54A021">
                    <a:lumMod val="75000"/>
                  </a:srgbClr>
                </a:solidFill>
              </a:rPr>
              <a:t>, kartonske fascikle, valovitu ljepenku, kartonske kutije (bez  ljepljive trake, plastike, stiropora i dr.).</a:t>
            </a:r>
          </a:p>
          <a:p>
            <a:pPr lvl="0">
              <a:defRPr/>
            </a:pPr>
            <a:endParaRPr lang="hr-HR" sz="1800" b="1" i="1" dirty="0" smtClean="0">
              <a:solidFill>
                <a:srgbClr val="54A021">
                  <a:lumMod val="75000"/>
                </a:srgbClr>
              </a:solidFill>
            </a:endParaRPr>
          </a:p>
          <a:p>
            <a:pPr lvl="0">
              <a:defRPr/>
            </a:pPr>
            <a:r>
              <a:rPr lang="hr-HR" sz="1800" b="1" i="1" dirty="0" smtClean="0">
                <a:solidFill>
                  <a:schemeClr val="accent4"/>
                </a:solidFill>
              </a:rPr>
              <a:t>U </a:t>
            </a:r>
            <a:r>
              <a:rPr lang="hr-HR" sz="1800" b="1" i="1" dirty="0">
                <a:solidFill>
                  <a:schemeClr val="accent4"/>
                </a:solidFill>
              </a:rPr>
              <a:t>plave spremnike ne smije se odlagati</a:t>
            </a:r>
            <a:r>
              <a:rPr lang="hr-HR" sz="1800" b="1" i="1" dirty="0">
                <a:solidFill>
                  <a:srgbClr val="54A021">
                    <a:lumMod val="75000"/>
                  </a:srgbClr>
                </a:solidFill>
              </a:rPr>
              <a:t>: </a:t>
            </a:r>
            <a:endParaRPr lang="hr-HR" sz="1800" b="1" i="1" dirty="0" smtClean="0">
              <a:solidFill>
                <a:srgbClr val="54A021">
                  <a:lumMod val="75000"/>
                </a:srgbClr>
              </a:solidFill>
            </a:endParaRPr>
          </a:p>
          <a:p>
            <a:pPr lvl="0">
              <a:defRPr/>
            </a:pPr>
            <a:r>
              <a:rPr lang="hr-HR" sz="1800" b="1" i="1" dirty="0" smtClean="0">
                <a:solidFill>
                  <a:srgbClr val="54A021">
                    <a:lumMod val="75000"/>
                  </a:srgbClr>
                </a:solidFill>
              </a:rPr>
              <a:t>indigo </a:t>
            </a:r>
            <a:r>
              <a:rPr lang="hr-HR" sz="1800" b="1" i="1" dirty="0">
                <a:solidFill>
                  <a:srgbClr val="54A021">
                    <a:lumMod val="75000"/>
                  </a:srgbClr>
                </a:solidFill>
              </a:rPr>
              <a:t>papir, ugljeni papir, fotografije i foto papir,</a:t>
            </a:r>
          </a:p>
          <a:p>
            <a:pPr lvl="0">
              <a:defRPr/>
            </a:pPr>
            <a:r>
              <a:rPr lang="hr-HR" sz="1800" b="1" i="1" dirty="0" err="1" smtClean="0">
                <a:solidFill>
                  <a:srgbClr val="54A021">
                    <a:lumMod val="75000"/>
                  </a:srgbClr>
                </a:solidFill>
              </a:rPr>
              <a:t>zauljeni</a:t>
            </a:r>
            <a:r>
              <a:rPr lang="hr-HR" sz="1800" b="1" i="1" dirty="0" smtClean="0">
                <a:solidFill>
                  <a:srgbClr val="54A021">
                    <a:lumMod val="75000"/>
                  </a:srgbClr>
                </a:solidFill>
              </a:rPr>
              <a:t> </a:t>
            </a:r>
            <a:r>
              <a:rPr lang="hr-HR" sz="1800" b="1" i="1" dirty="0">
                <a:solidFill>
                  <a:srgbClr val="54A021">
                    <a:lumMod val="75000"/>
                  </a:srgbClr>
                </a:solidFill>
              </a:rPr>
              <a:t>i prljavi papir, gumirane etikete, pelene i sl.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7449" y="2146214"/>
            <a:ext cx="1689186" cy="168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696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0528" y="1396914"/>
            <a:ext cx="7226443" cy="3543386"/>
          </a:xfrm>
        </p:spPr>
        <p:txBody>
          <a:bodyPr>
            <a:noAutofit/>
          </a:bodyPr>
          <a:lstStyle/>
          <a:p>
            <a:r>
              <a:rPr lang="hr-HR" sz="14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hr-HR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9" name="Naslov 1"/>
          <p:cNvSpPr txBox="1">
            <a:spLocks/>
          </p:cNvSpPr>
          <p:nvPr/>
        </p:nvSpPr>
        <p:spPr>
          <a:xfrm>
            <a:off x="205946" y="1110911"/>
            <a:ext cx="7226443" cy="46348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12" name="Naslov 1"/>
          <p:cNvSpPr txBox="1">
            <a:spLocks/>
          </p:cNvSpPr>
          <p:nvPr/>
        </p:nvSpPr>
        <p:spPr>
          <a:xfrm>
            <a:off x="311364" y="1187488"/>
            <a:ext cx="7226443" cy="58731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defRPr/>
            </a:pP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STAKLO</a:t>
            </a:r>
          </a:p>
          <a:p>
            <a:pPr lvl="0">
              <a:defRPr/>
            </a:pP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lang="hr-HR" sz="1800" dirty="0" smtClean="0">
                <a:solidFill>
                  <a:srgbClr val="54A021">
                    <a:lumMod val="75000"/>
                  </a:srgbClr>
                </a:solidFill>
              </a:rPr>
              <a:t>Staklena </a:t>
            </a:r>
            <a:r>
              <a:rPr lang="hr-HR" sz="1800" dirty="0">
                <a:solidFill>
                  <a:srgbClr val="54A021">
                    <a:lumMod val="75000"/>
                  </a:srgbClr>
                </a:solidFill>
              </a:rPr>
              <a:t>ambalaža </a:t>
            </a:r>
            <a:r>
              <a:rPr lang="hr-HR" sz="1800" dirty="0" smtClean="0">
                <a:solidFill>
                  <a:srgbClr val="54A021">
                    <a:lumMod val="75000"/>
                  </a:srgbClr>
                </a:solidFill>
              </a:rPr>
              <a:t>odvojeno </a:t>
            </a:r>
            <a:r>
              <a:rPr lang="hr-HR" sz="1800" dirty="0">
                <a:solidFill>
                  <a:srgbClr val="54A021">
                    <a:lumMod val="75000"/>
                  </a:srgbClr>
                </a:solidFill>
              </a:rPr>
              <a:t>se skuplja u zelenim spremnicima na javnim površinama te u </a:t>
            </a:r>
            <a:r>
              <a:rPr lang="hr-HR" sz="1800" dirty="0" err="1">
                <a:solidFill>
                  <a:srgbClr val="54A021">
                    <a:lumMod val="75000"/>
                  </a:srgbClr>
                </a:solidFill>
              </a:rPr>
              <a:t>reciklažnim</a:t>
            </a:r>
            <a:r>
              <a:rPr lang="hr-HR" sz="1800" dirty="0">
                <a:solidFill>
                  <a:srgbClr val="54A021">
                    <a:lumMod val="75000"/>
                  </a:srgbClr>
                </a:solidFill>
              </a:rPr>
              <a:t> dvorištima</a:t>
            </a: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lvl="0">
              <a:defRPr/>
            </a:pPr>
            <a:r>
              <a:rPr lang="hr-HR" sz="1800" b="1" i="1" dirty="0"/>
              <a:t>U zelene spremnike treba odlagati</a:t>
            </a:r>
            <a:r>
              <a:rPr lang="hr-HR" sz="1800" b="1" i="1" dirty="0">
                <a:solidFill>
                  <a:schemeClr val="accent2">
                    <a:lumMod val="75000"/>
                  </a:schemeClr>
                </a:solidFill>
              </a:rPr>
              <a:t>: </a:t>
            </a:r>
            <a:endParaRPr lang="hr-HR" sz="1800" b="1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hr-HR" sz="1800" b="1" i="1" dirty="0" smtClean="0">
                <a:solidFill>
                  <a:schemeClr val="accent2">
                    <a:lumMod val="75000"/>
                  </a:schemeClr>
                </a:solidFill>
              </a:rPr>
              <a:t>staklenu </a:t>
            </a:r>
            <a:r>
              <a:rPr lang="hr-HR" sz="1800" b="1" i="1" dirty="0">
                <a:solidFill>
                  <a:schemeClr val="accent2">
                    <a:lumMod val="75000"/>
                  </a:schemeClr>
                </a:solidFill>
              </a:rPr>
              <a:t>ambalažu (boce, staklenke i sl.).</a:t>
            </a:r>
          </a:p>
          <a:p>
            <a:pPr lvl="0">
              <a:defRPr/>
            </a:pPr>
            <a:endParaRPr lang="hr-HR" sz="1800" b="1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0">
              <a:defRPr/>
            </a:pPr>
            <a:endParaRPr lang="hr-HR" sz="1800" b="1" i="1" dirty="0">
              <a:solidFill>
                <a:schemeClr val="accent2">
                  <a:lumMod val="75000"/>
                </a:schemeClr>
              </a:solidFill>
            </a:endParaRPr>
          </a:p>
          <a:p>
            <a:pPr lvl="0">
              <a:defRPr/>
            </a:pPr>
            <a:r>
              <a:rPr lang="hr-HR" sz="1800" b="1" i="1" dirty="0">
                <a:solidFill>
                  <a:schemeClr val="accent4"/>
                </a:solidFill>
              </a:rPr>
              <a:t>U zelene spremnike ne smije se odlagati</a:t>
            </a:r>
            <a:r>
              <a:rPr lang="hr-HR" sz="1800" b="1" i="1" dirty="0">
                <a:solidFill>
                  <a:schemeClr val="accent2">
                    <a:lumMod val="75000"/>
                  </a:schemeClr>
                </a:solidFill>
              </a:rPr>
              <a:t>: </a:t>
            </a:r>
            <a:endParaRPr lang="hr-HR" sz="1800" b="1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hr-HR" sz="1800" b="1" i="1" dirty="0" smtClean="0">
                <a:solidFill>
                  <a:schemeClr val="accent2">
                    <a:lumMod val="75000"/>
                  </a:schemeClr>
                </a:solidFill>
              </a:rPr>
              <a:t>prozorsko </a:t>
            </a:r>
            <a:r>
              <a:rPr lang="hr-HR" sz="1800" b="1" i="1" dirty="0">
                <a:solidFill>
                  <a:schemeClr val="accent2">
                    <a:lumMod val="75000"/>
                  </a:schemeClr>
                </a:solidFill>
              </a:rPr>
              <a:t>staklo, automobilsko staklo, kristalno i optičko staklo, armirano staklo, laboratorijsko staklo, staklena vuna,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hr-HR" sz="1800" b="1" i="1" dirty="0" smtClean="0">
                <a:solidFill>
                  <a:schemeClr val="accent2">
                    <a:lumMod val="75000"/>
                  </a:schemeClr>
                </a:solidFill>
              </a:rPr>
              <a:t>žarulje </a:t>
            </a:r>
            <a:r>
              <a:rPr lang="hr-HR" sz="1800" b="1" i="1" dirty="0">
                <a:solidFill>
                  <a:schemeClr val="accent2">
                    <a:lumMod val="75000"/>
                  </a:schemeClr>
                </a:solidFill>
              </a:rPr>
              <a:t>i fluorescentne svjetiljke, 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hr-HR" sz="1800" b="1" i="1" dirty="0" smtClean="0">
                <a:solidFill>
                  <a:schemeClr val="accent2">
                    <a:lumMod val="75000"/>
                  </a:schemeClr>
                </a:solidFill>
              </a:rPr>
              <a:t>porculanski </a:t>
            </a:r>
            <a:r>
              <a:rPr lang="hr-HR" sz="1800" b="1" i="1" dirty="0">
                <a:solidFill>
                  <a:schemeClr val="accent2">
                    <a:lumMod val="75000"/>
                  </a:schemeClr>
                </a:solidFill>
              </a:rPr>
              <a:t>i keramički predmeti.</a:t>
            </a:r>
          </a:p>
          <a:p>
            <a:pPr lvl="0">
              <a:defRPr/>
            </a:pPr>
            <a:endParaRPr lang="hr-HR" sz="1800" b="1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0">
              <a:defRPr/>
            </a:pPr>
            <a:r>
              <a:rPr lang="hr-HR" sz="18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hr-HR" sz="1800" b="1" i="1" dirty="0">
                <a:solidFill>
                  <a:schemeClr val="accent2">
                    <a:lumMod val="75000"/>
                  </a:schemeClr>
                </a:solidFill>
              </a:rPr>
              <a:t>Ravno prozorsko staklo odlaže se isključivo u </a:t>
            </a:r>
            <a:r>
              <a:rPr lang="hr-HR" sz="1800" b="1" i="1" dirty="0" err="1">
                <a:solidFill>
                  <a:schemeClr val="accent2">
                    <a:lumMod val="75000"/>
                  </a:schemeClr>
                </a:solidFill>
              </a:rPr>
              <a:t>reciklažna</a:t>
            </a:r>
            <a:r>
              <a:rPr lang="hr-HR" sz="1800" b="1" i="1" dirty="0">
                <a:solidFill>
                  <a:schemeClr val="accent2">
                    <a:lumMod val="75000"/>
                  </a:schemeClr>
                </a:solidFill>
              </a:rPr>
              <a:t> dvorišta.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3243" y="2095500"/>
            <a:ext cx="1805199" cy="205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22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0528" y="1396914"/>
            <a:ext cx="7595672" cy="3543386"/>
          </a:xfrm>
        </p:spPr>
        <p:txBody>
          <a:bodyPr>
            <a:noAutofit/>
          </a:bodyPr>
          <a:lstStyle/>
          <a:p>
            <a:r>
              <a:rPr lang="hr-HR" sz="14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hr-HR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9" name="Naslov 1"/>
          <p:cNvSpPr txBox="1">
            <a:spLocks/>
          </p:cNvSpPr>
          <p:nvPr/>
        </p:nvSpPr>
        <p:spPr>
          <a:xfrm>
            <a:off x="205946" y="1110911"/>
            <a:ext cx="7226443" cy="46348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12" name="Naslov 1"/>
          <p:cNvSpPr txBox="1">
            <a:spLocks/>
          </p:cNvSpPr>
          <p:nvPr/>
        </p:nvSpPr>
        <p:spPr>
          <a:xfrm>
            <a:off x="311364" y="1060428"/>
            <a:ext cx="7226443" cy="57076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PLASTIČNA</a:t>
            </a:r>
            <a:r>
              <a:rPr kumimoji="0" lang="hr-HR" sz="1800" b="0" i="0" u="none" strike="noStrike" kern="1200" cap="none" spc="0" normalizeH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  I METALNA AMBALAŽA</a:t>
            </a: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lvl="0">
              <a:defRPr/>
            </a:pPr>
            <a:r>
              <a:rPr lang="hr-HR" sz="1800" b="1" i="1" dirty="0">
                <a:solidFill>
                  <a:schemeClr val="accent2">
                    <a:lumMod val="75000"/>
                  </a:schemeClr>
                </a:solidFill>
              </a:rPr>
              <a:t>Plastična </a:t>
            </a:r>
            <a:r>
              <a:rPr lang="hr-HR" sz="1800" b="1" i="1" dirty="0" smtClean="0">
                <a:solidFill>
                  <a:schemeClr val="accent2">
                    <a:lumMod val="75000"/>
                  </a:schemeClr>
                </a:solidFill>
              </a:rPr>
              <a:t>i metalna ambalaža </a:t>
            </a:r>
            <a:r>
              <a:rPr lang="hr-HR" sz="1800" b="1" i="1" dirty="0">
                <a:solidFill>
                  <a:schemeClr val="accent2">
                    <a:lumMod val="75000"/>
                  </a:schemeClr>
                </a:solidFill>
              </a:rPr>
              <a:t>se odvojeno skuplja u žutim </a:t>
            </a:r>
            <a:r>
              <a:rPr lang="hr-HR" sz="1800" b="1" i="1" dirty="0" smtClean="0">
                <a:solidFill>
                  <a:schemeClr val="accent2">
                    <a:lumMod val="75000"/>
                  </a:schemeClr>
                </a:solidFill>
              </a:rPr>
              <a:t>spremnicima (plastična </a:t>
            </a:r>
            <a:r>
              <a:rPr lang="hr-HR" sz="1800" b="1" i="1" dirty="0" err="1" smtClean="0">
                <a:solidFill>
                  <a:schemeClr val="accent2">
                    <a:lumMod val="75000"/>
                  </a:schemeClr>
                </a:solidFill>
              </a:rPr>
              <a:t>amb</a:t>
            </a:r>
            <a:r>
              <a:rPr lang="hr-HR" sz="1800" b="1" i="1" dirty="0" smtClean="0">
                <a:solidFill>
                  <a:schemeClr val="accent2">
                    <a:lumMod val="75000"/>
                  </a:schemeClr>
                </a:solidFill>
              </a:rPr>
              <a:t>.) i sivim ( metalna </a:t>
            </a:r>
            <a:r>
              <a:rPr lang="hr-HR" sz="1800" b="1" i="1" dirty="0" err="1" smtClean="0">
                <a:solidFill>
                  <a:schemeClr val="accent2">
                    <a:lumMod val="75000"/>
                  </a:schemeClr>
                </a:solidFill>
              </a:rPr>
              <a:t>amb</a:t>
            </a:r>
            <a:r>
              <a:rPr lang="hr-HR" sz="1800" b="1" i="1" dirty="0" smtClean="0">
                <a:solidFill>
                  <a:schemeClr val="accent2">
                    <a:lumMod val="75000"/>
                  </a:schemeClr>
                </a:solidFill>
              </a:rPr>
              <a:t>.) postavljenim </a:t>
            </a:r>
            <a:r>
              <a:rPr lang="hr-HR" sz="1800" b="1" i="1" dirty="0">
                <a:solidFill>
                  <a:schemeClr val="accent2">
                    <a:lumMod val="75000"/>
                  </a:schemeClr>
                </a:solidFill>
              </a:rPr>
              <a:t>na javnim </a:t>
            </a:r>
            <a:r>
              <a:rPr lang="hr-HR" sz="1800" b="1" i="1" dirty="0" smtClean="0">
                <a:solidFill>
                  <a:schemeClr val="accent2">
                    <a:lumMod val="75000"/>
                  </a:schemeClr>
                </a:solidFill>
              </a:rPr>
              <a:t>površinama, kod korisnika </a:t>
            </a:r>
            <a:r>
              <a:rPr lang="hr-HR" sz="1800" b="1" i="1" dirty="0">
                <a:solidFill>
                  <a:schemeClr val="accent2">
                    <a:lumMod val="75000"/>
                  </a:schemeClr>
                </a:solidFill>
              </a:rPr>
              <a:t>te u </a:t>
            </a:r>
            <a:r>
              <a:rPr lang="hr-HR" sz="1800" b="1" i="1" dirty="0" err="1">
                <a:solidFill>
                  <a:schemeClr val="accent2">
                    <a:lumMod val="75000"/>
                  </a:schemeClr>
                </a:solidFill>
              </a:rPr>
              <a:t>reciklažnim</a:t>
            </a:r>
            <a:r>
              <a:rPr lang="hr-HR" sz="1800" b="1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hr-HR" sz="1800" b="1" i="1" dirty="0" smtClean="0">
                <a:solidFill>
                  <a:schemeClr val="accent2">
                    <a:lumMod val="75000"/>
                  </a:schemeClr>
                </a:solidFill>
              </a:rPr>
              <a:t>dvorištima</a:t>
            </a:r>
          </a:p>
          <a:p>
            <a:pPr lvl="0">
              <a:defRPr/>
            </a:pPr>
            <a:endParaRPr lang="hr-HR" sz="1800" b="1" i="1" dirty="0">
              <a:solidFill>
                <a:schemeClr val="accent2">
                  <a:lumMod val="75000"/>
                </a:schemeClr>
              </a:solidFill>
            </a:endParaRPr>
          </a:p>
          <a:p>
            <a:pPr lvl="0">
              <a:defRPr/>
            </a:pPr>
            <a:r>
              <a:rPr lang="hr-HR" sz="1800" b="1" i="1" dirty="0">
                <a:solidFill>
                  <a:schemeClr val="accent2">
                    <a:lumMod val="75000"/>
                  </a:schemeClr>
                </a:solidFill>
              </a:rPr>
              <a:t>U </a:t>
            </a:r>
            <a:r>
              <a:rPr lang="hr-HR" sz="1800" b="1" i="1" u="sng" dirty="0">
                <a:solidFill>
                  <a:schemeClr val="accent2">
                    <a:lumMod val="75000"/>
                  </a:schemeClr>
                </a:solidFill>
              </a:rPr>
              <a:t>žute spremnike </a:t>
            </a:r>
            <a:r>
              <a:rPr lang="hr-HR" sz="1800" b="1" i="1" u="sng" dirty="0" smtClean="0">
                <a:solidFill>
                  <a:schemeClr val="accent2">
                    <a:lumMod val="75000"/>
                  </a:schemeClr>
                </a:solidFill>
              </a:rPr>
              <a:t>(ili vrećice) treba </a:t>
            </a:r>
            <a:r>
              <a:rPr lang="hr-HR" sz="1800" b="1" i="1" u="sng" dirty="0">
                <a:solidFill>
                  <a:schemeClr val="accent2">
                    <a:lumMod val="75000"/>
                  </a:schemeClr>
                </a:solidFill>
              </a:rPr>
              <a:t>odlagati</a:t>
            </a:r>
            <a:r>
              <a:rPr lang="hr-HR" sz="1800" b="1" i="1" dirty="0">
                <a:solidFill>
                  <a:schemeClr val="accent2">
                    <a:lumMod val="75000"/>
                  </a:schemeClr>
                </a:solidFill>
              </a:rPr>
              <a:t>: </a:t>
            </a:r>
            <a:endParaRPr lang="hr-HR" sz="1800" b="1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hr-HR" sz="1800" b="1" i="1" dirty="0" err="1" smtClean="0">
                <a:solidFill>
                  <a:schemeClr val="accent2">
                    <a:lumMod val="75000"/>
                  </a:schemeClr>
                </a:solidFill>
              </a:rPr>
              <a:t>polietilenske</a:t>
            </a:r>
            <a:r>
              <a:rPr lang="hr-HR" sz="18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hr-HR" sz="1800" b="1" i="1" dirty="0">
                <a:solidFill>
                  <a:schemeClr val="accent2">
                    <a:lumMod val="75000"/>
                  </a:schemeClr>
                </a:solidFill>
              </a:rPr>
              <a:t>vrećice, folije, </a:t>
            </a:r>
            <a:r>
              <a:rPr lang="hr-HR" sz="1800" b="1" i="1" dirty="0" smtClean="0">
                <a:solidFill>
                  <a:schemeClr val="accent2">
                    <a:lumMod val="75000"/>
                  </a:schemeClr>
                </a:solidFill>
              </a:rPr>
              <a:t>mjehurastu </a:t>
            </a:r>
            <a:r>
              <a:rPr lang="hr-HR" sz="1800" b="1" i="1" dirty="0">
                <a:solidFill>
                  <a:schemeClr val="accent2">
                    <a:lumMod val="75000"/>
                  </a:schemeClr>
                </a:solidFill>
              </a:rPr>
              <a:t>ambalažu – na sebi mogu imati oznake: PE-HD, PE-LD, PET, PP i sl.;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hr-HR" sz="1800" b="1" i="1" dirty="0" smtClean="0">
                <a:solidFill>
                  <a:schemeClr val="accent2">
                    <a:lumMod val="75000"/>
                  </a:schemeClr>
                </a:solidFill>
              </a:rPr>
              <a:t>boce </a:t>
            </a:r>
            <a:r>
              <a:rPr lang="hr-HR" sz="1800" b="1" i="1" dirty="0">
                <a:solidFill>
                  <a:schemeClr val="accent2">
                    <a:lumMod val="75000"/>
                  </a:schemeClr>
                </a:solidFill>
              </a:rPr>
              <a:t>od jestivog ulja, destilirane vode, sredstava za čišćenje i pranje, kozmetike, lijekova (osim citostatika), prehrambenih </a:t>
            </a:r>
            <a:r>
              <a:rPr lang="hr-HR" sz="1800" b="1" i="1" dirty="0" smtClean="0">
                <a:solidFill>
                  <a:schemeClr val="accent2">
                    <a:lumMod val="75000"/>
                  </a:schemeClr>
                </a:solidFill>
              </a:rPr>
              <a:t>proizvoda </a:t>
            </a:r>
            <a:r>
              <a:rPr lang="hr-HR" sz="1800" b="1" i="1" dirty="0">
                <a:solidFill>
                  <a:schemeClr val="accent2">
                    <a:lumMod val="75000"/>
                  </a:schemeClr>
                </a:solidFill>
              </a:rPr>
              <a:t>i sl. – na sebi mogu imati oznake: PE- HD, PE-LD, PP i sl.;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hr-HR" sz="1800" b="1" i="1" dirty="0" smtClean="0">
                <a:solidFill>
                  <a:schemeClr val="accent2">
                    <a:lumMod val="75000"/>
                  </a:schemeClr>
                </a:solidFill>
              </a:rPr>
              <a:t>čaše </a:t>
            </a:r>
            <a:r>
              <a:rPr lang="hr-HR" sz="1800" b="1" i="1" dirty="0">
                <a:solidFill>
                  <a:schemeClr val="accent2">
                    <a:lumMod val="75000"/>
                  </a:schemeClr>
                </a:solidFill>
              </a:rPr>
              <a:t>i posude od jogurta, sira i sl. - mogu imati na sebi oznake: PS, PP i dr.;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hr-HR" sz="1800" b="1" i="1" dirty="0" smtClean="0">
                <a:solidFill>
                  <a:schemeClr val="accent2">
                    <a:lumMod val="75000"/>
                  </a:schemeClr>
                </a:solidFill>
              </a:rPr>
              <a:t>ostale </a:t>
            </a:r>
            <a:r>
              <a:rPr lang="hr-HR" sz="1800" b="1" i="1" dirty="0">
                <a:solidFill>
                  <a:schemeClr val="accent2">
                    <a:lumMod val="75000"/>
                  </a:schemeClr>
                </a:solidFill>
              </a:rPr>
              <a:t>proizvode od plastike: boce za osvježavajuće napitke, čepove, plastične tanjure, pribor za jelo i sl. </a:t>
            </a:r>
          </a:p>
          <a:p>
            <a:pPr lvl="0">
              <a:defRPr/>
            </a:pPr>
            <a:endParaRPr lang="hr-HR" sz="1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2389" y="1241298"/>
            <a:ext cx="1358254" cy="21870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432" y="3914257"/>
            <a:ext cx="1534465" cy="153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77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0528" y="1396914"/>
            <a:ext cx="7595672" cy="3543386"/>
          </a:xfrm>
        </p:spPr>
        <p:txBody>
          <a:bodyPr>
            <a:noAutofit/>
          </a:bodyPr>
          <a:lstStyle/>
          <a:p>
            <a:r>
              <a:rPr lang="hr-HR" sz="14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hr-HR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9" name="Naslov 1"/>
          <p:cNvSpPr txBox="1">
            <a:spLocks/>
          </p:cNvSpPr>
          <p:nvPr/>
        </p:nvSpPr>
        <p:spPr>
          <a:xfrm>
            <a:off x="205946" y="1110911"/>
            <a:ext cx="7226443" cy="46348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12" name="Naslov 1"/>
          <p:cNvSpPr txBox="1">
            <a:spLocks/>
          </p:cNvSpPr>
          <p:nvPr/>
        </p:nvSpPr>
        <p:spPr>
          <a:xfrm>
            <a:off x="311364" y="1187488"/>
            <a:ext cx="7226443" cy="57076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PLASTIČNA</a:t>
            </a:r>
            <a:r>
              <a:rPr kumimoji="0" lang="hr-HR" sz="1800" b="0" i="0" u="none" strike="noStrike" kern="1200" cap="none" spc="0" normalizeH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 I METALNA AMBALAŽA</a:t>
            </a: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lvl="0">
              <a:defRPr/>
            </a:pPr>
            <a:r>
              <a:rPr lang="hr-HR" sz="1800" b="1" i="1" dirty="0">
                <a:solidFill>
                  <a:schemeClr val="accent4"/>
                </a:solidFill>
              </a:rPr>
              <a:t>U žute </a:t>
            </a:r>
            <a:r>
              <a:rPr lang="hr-HR" sz="1800" b="1" i="1" dirty="0" smtClean="0">
                <a:solidFill>
                  <a:schemeClr val="accent4"/>
                </a:solidFill>
              </a:rPr>
              <a:t>i sive spremnike </a:t>
            </a:r>
            <a:r>
              <a:rPr lang="hr-HR" sz="1800" b="1" i="1" dirty="0">
                <a:solidFill>
                  <a:schemeClr val="accent4"/>
                </a:solidFill>
              </a:rPr>
              <a:t>ne smije se odlagati</a:t>
            </a:r>
            <a:r>
              <a:rPr lang="hr-HR" sz="1800" b="1" i="1" dirty="0">
                <a:solidFill>
                  <a:schemeClr val="accent2">
                    <a:lumMod val="75000"/>
                  </a:schemeClr>
                </a:solidFill>
              </a:rPr>
              <a:t>: </a:t>
            </a:r>
            <a:endParaRPr lang="hr-HR" sz="1800" b="1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0">
              <a:defRPr/>
            </a:pPr>
            <a:endParaRPr lang="hr-HR" sz="1800" b="1" i="1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hr-HR" sz="1800" b="1" i="1" dirty="0" smtClean="0">
                <a:solidFill>
                  <a:schemeClr val="accent2">
                    <a:lumMod val="75000"/>
                  </a:schemeClr>
                </a:solidFill>
              </a:rPr>
              <a:t>plastičnu </a:t>
            </a:r>
            <a:r>
              <a:rPr lang="hr-HR" sz="1800" b="1" i="1" dirty="0">
                <a:solidFill>
                  <a:schemeClr val="accent2">
                    <a:lumMod val="75000"/>
                  </a:schemeClr>
                </a:solidFill>
              </a:rPr>
              <a:t>ambalažu i limenke s ostacima od boja, lakova i motornih ulja,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hr-HR" sz="1800" b="1" i="1" dirty="0" smtClean="0">
                <a:solidFill>
                  <a:schemeClr val="accent2">
                    <a:lumMod val="75000"/>
                  </a:schemeClr>
                </a:solidFill>
              </a:rPr>
              <a:t>plastičnu </a:t>
            </a:r>
            <a:r>
              <a:rPr lang="hr-HR" sz="1800" b="1" i="1" dirty="0">
                <a:solidFill>
                  <a:schemeClr val="accent2">
                    <a:lumMod val="75000"/>
                  </a:schemeClr>
                </a:solidFill>
              </a:rPr>
              <a:t>ambalažu i limenke s ostacima od kemikalija,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hr-HR" sz="1800" b="1" i="1" dirty="0" smtClean="0">
                <a:solidFill>
                  <a:schemeClr val="accent2">
                    <a:lumMod val="75000"/>
                  </a:schemeClr>
                </a:solidFill>
              </a:rPr>
              <a:t>boce </a:t>
            </a:r>
            <a:r>
              <a:rPr lang="hr-HR" sz="1800" b="1" i="1" dirty="0">
                <a:solidFill>
                  <a:schemeClr val="accent2">
                    <a:lumMod val="75000"/>
                  </a:schemeClr>
                </a:solidFill>
              </a:rPr>
              <a:t>i limenke od zapaljivih i eksplozivnih tekućina,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hr-HR" sz="1800" b="1" i="1" dirty="0" smtClean="0">
                <a:solidFill>
                  <a:schemeClr val="accent2">
                    <a:lumMod val="75000"/>
                  </a:schemeClr>
                </a:solidFill>
              </a:rPr>
              <a:t>boce </a:t>
            </a:r>
            <a:r>
              <a:rPr lang="hr-HR" sz="1800" b="1" i="1" dirty="0">
                <a:solidFill>
                  <a:schemeClr val="accent2">
                    <a:lumMod val="75000"/>
                  </a:schemeClr>
                </a:solidFill>
              </a:rPr>
              <a:t>i limenke pod tlakom (npr. propan/butan boce)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endParaRPr lang="hr-HR" sz="1800" b="1" i="1" dirty="0">
              <a:solidFill>
                <a:schemeClr val="accent2">
                  <a:lumMod val="75000"/>
                </a:schemeClr>
              </a:solidFill>
            </a:endParaRPr>
          </a:p>
          <a:p>
            <a:pPr lvl="0">
              <a:defRPr/>
            </a:pPr>
            <a:r>
              <a:rPr lang="hr-HR" sz="1800" b="1" i="1" dirty="0">
                <a:solidFill>
                  <a:schemeClr val="accent2">
                    <a:lumMod val="75000"/>
                  </a:schemeClr>
                </a:solidFill>
              </a:rPr>
              <a:t> već ih treba tretirati kao opasni otpad te odložiti u </a:t>
            </a:r>
            <a:r>
              <a:rPr lang="hr-HR" sz="1800" b="1" i="1" dirty="0" err="1">
                <a:solidFill>
                  <a:schemeClr val="accent2">
                    <a:lumMod val="75000"/>
                  </a:schemeClr>
                </a:solidFill>
              </a:rPr>
              <a:t>reciklažno</a:t>
            </a:r>
            <a:r>
              <a:rPr lang="hr-HR" sz="1800" b="1" i="1" dirty="0">
                <a:solidFill>
                  <a:schemeClr val="accent2">
                    <a:lumMod val="75000"/>
                  </a:schemeClr>
                </a:solidFill>
              </a:rPr>
              <a:t> dvorište </a:t>
            </a:r>
          </a:p>
        </p:txBody>
      </p:sp>
    </p:spTree>
    <p:extLst>
      <p:ext uri="{BB962C8B-B14F-4D97-AF65-F5344CB8AC3E}">
        <p14:creationId xmlns:p14="http://schemas.microsoft.com/office/powerpoint/2010/main" val="323800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45988" y="1396914"/>
            <a:ext cx="7350211" cy="4295432"/>
          </a:xfrm>
        </p:spPr>
        <p:txBody>
          <a:bodyPr>
            <a:noAutofit/>
          </a:bodyPr>
          <a:lstStyle/>
          <a:p>
            <a:r>
              <a:rPr lang="hr-HR" sz="14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i="1" dirty="0" smtClean="0">
                <a:solidFill>
                  <a:schemeClr val="bg1">
                    <a:lumMod val="50000"/>
                  </a:schemeClr>
                </a:solidFill>
              </a:rPr>
              <a:t>U </a:t>
            </a:r>
            <a:r>
              <a:rPr lang="hr-HR" sz="1800" i="1" dirty="0">
                <a:solidFill>
                  <a:schemeClr val="bg1">
                    <a:lumMod val="50000"/>
                  </a:schemeClr>
                </a:solidFill>
              </a:rPr>
              <a:t>spremnike za otpadni tekstil treba odlagati</a:t>
            </a:r>
            <a: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  <a:t>: </a:t>
            </a:r>
            <a:r>
              <a:rPr lang="hr-HR" sz="1800" i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800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i="1" dirty="0" smtClean="0">
                <a:solidFill>
                  <a:schemeClr val="accent2">
                    <a:lumMod val="75000"/>
                  </a:schemeClr>
                </a:solidFill>
              </a:rPr>
              <a:t> odjeću</a:t>
            </a:r>
            <a: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  <a:t>, ručnike, posteljinu, zavjese,</a:t>
            </a:r>
            <a:b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i="1" dirty="0" smtClean="0">
                <a:solidFill>
                  <a:schemeClr val="accent2">
                    <a:lumMod val="75000"/>
                  </a:schemeClr>
                </a:solidFill>
              </a:rPr>
              <a:t> šešire </a:t>
            </a:r>
            <a: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  <a:t>i kape,</a:t>
            </a:r>
            <a:b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i="1" dirty="0" smtClean="0">
                <a:solidFill>
                  <a:schemeClr val="accent2">
                    <a:lumMod val="75000"/>
                  </a:schemeClr>
                </a:solidFill>
              </a:rPr>
              <a:t> torbe </a:t>
            </a:r>
            <a: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  <a:t>i krpene igračke,</a:t>
            </a:r>
            <a:b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i="1" dirty="0" smtClean="0">
                <a:solidFill>
                  <a:schemeClr val="accent2">
                    <a:lumMod val="75000"/>
                  </a:schemeClr>
                </a:solidFill>
              </a:rPr>
              <a:t> ostale </a:t>
            </a:r>
            <a: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  <a:t>otpadne tekstilne proizvode.</a:t>
            </a:r>
            <a:b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i="1" dirty="0">
                <a:solidFill>
                  <a:schemeClr val="accent4"/>
                </a:solidFill>
              </a:rPr>
              <a:t>U spremnike za otpadni tekstil ne smije se odlagati</a:t>
            </a:r>
            <a:r>
              <a:rPr lang="hr-HR" sz="1800" i="1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  <a:br>
              <a:rPr lang="hr-HR" sz="1800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i="1" dirty="0" smtClean="0">
                <a:solidFill>
                  <a:schemeClr val="accent2">
                    <a:lumMod val="75000"/>
                  </a:schemeClr>
                </a:solidFill>
              </a:rPr>
              <a:t></a:t>
            </a:r>
            <a: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  <a:t>obuću, kožne torbe,</a:t>
            </a:r>
            <a:b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  <a:t>pernate jastuke, poplune.</a:t>
            </a:r>
            <a:b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</a:br>
            <a:endParaRPr lang="hr-HR" sz="1800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9" name="Naslov 1"/>
          <p:cNvSpPr txBox="1">
            <a:spLocks/>
          </p:cNvSpPr>
          <p:nvPr/>
        </p:nvSpPr>
        <p:spPr>
          <a:xfrm>
            <a:off x="205946" y="1110911"/>
            <a:ext cx="7226443" cy="46348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12" name="Naslov 1"/>
          <p:cNvSpPr txBox="1">
            <a:spLocks/>
          </p:cNvSpPr>
          <p:nvPr/>
        </p:nvSpPr>
        <p:spPr>
          <a:xfrm>
            <a:off x="311364" y="1187488"/>
            <a:ext cx="7226443" cy="57076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TEKSTIL</a:t>
            </a:r>
          </a:p>
          <a:p>
            <a:pPr lvl="0">
              <a:defRPr/>
            </a:pPr>
            <a:endParaRPr lang="hr-HR" sz="1800" b="1" i="1" dirty="0">
              <a:solidFill>
                <a:schemeClr val="accent4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9984" y="1343535"/>
            <a:ext cx="2172431" cy="387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62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45988" y="1396914"/>
            <a:ext cx="7350211" cy="4295432"/>
          </a:xfrm>
        </p:spPr>
        <p:txBody>
          <a:bodyPr>
            <a:noAutofit/>
          </a:bodyPr>
          <a:lstStyle/>
          <a:p>
            <a:r>
              <a:rPr lang="hr-HR" sz="14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i="1" dirty="0" smtClean="0">
                <a:solidFill>
                  <a:schemeClr val="accent3">
                    <a:lumMod val="75000"/>
                  </a:schemeClr>
                </a:solidFill>
              </a:rPr>
              <a:t>U </a:t>
            </a:r>
            <a:r>
              <a:rPr lang="hr-HR" sz="1800" i="1" dirty="0">
                <a:solidFill>
                  <a:schemeClr val="accent3">
                    <a:lumMod val="75000"/>
                  </a:schemeClr>
                </a:solidFill>
              </a:rPr>
              <a:t>smeđe spremnike treba odlagati</a:t>
            </a:r>
            <a: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  <a:t>: </a:t>
            </a:r>
            <a:r>
              <a:rPr lang="hr-HR" sz="1800" i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800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i="1" dirty="0" smtClean="0">
                <a:solidFill>
                  <a:schemeClr val="accent2">
                    <a:lumMod val="75000"/>
                  </a:schemeClr>
                </a:solidFill>
              </a:rPr>
              <a:t>- kuhinjski </a:t>
            </a:r>
            <a: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  <a:t>otpad (ostaci i kora voća i povrća, ljuske jaja, talog od kave, vrećice od čaja, ostatci kruha, listovi salate, blitve, kelja i sl.) </a:t>
            </a:r>
            <a:b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i="1" dirty="0" smtClean="0">
                <a:solidFill>
                  <a:schemeClr val="accent2">
                    <a:lumMod val="75000"/>
                  </a:schemeClr>
                </a:solidFill>
              </a:rPr>
              <a:t>- vrtni </a:t>
            </a:r>
            <a: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  <a:t>ili zeleni otpad (uvelo cvijeće, granje, otpalo lišće, otkos trave i živice, zemlja iz lončanica, ostaci voća i povrća i sl.),</a:t>
            </a:r>
            <a:b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i="1" dirty="0" smtClean="0">
                <a:solidFill>
                  <a:schemeClr val="accent2">
                    <a:lumMod val="75000"/>
                  </a:schemeClr>
                </a:solidFill>
              </a:rPr>
              <a:t>- male </a:t>
            </a:r>
            <a: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  <a:t>količine ostalog </a:t>
            </a:r>
            <a:r>
              <a:rPr lang="hr-HR" sz="1800" i="1" dirty="0" err="1">
                <a:solidFill>
                  <a:schemeClr val="accent2">
                    <a:lumMod val="75000"/>
                  </a:schemeClr>
                </a:solidFill>
              </a:rPr>
              <a:t>biootpada</a:t>
            </a:r>
            <a: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  <a:t> (kora drveta, kosa i dlaka, piljevina, papirnate maramice, borove iglice, male količine papira u koje su bili zamotani kuhinjski otpaci).</a:t>
            </a:r>
            <a:b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b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i="1" dirty="0">
                <a:solidFill>
                  <a:schemeClr val="accent4"/>
                </a:solidFill>
              </a:rPr>
              <a:t>U smeđe spremnike ne smije se odlagati</a:t>
            </a:r>
            <a: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  <a:t>: </a:t>
            </a:r>
            <a:r>
              <a:rPr lang="hr-HR" sz="1800" i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800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i="1" dirty="0" smtClean="0">
                <a:solidFill>
                  <a:schemeClr val="accent2">
                    <a:lumMod val="75000"/>
                  </a:schemeClr>
                </a:solidFill>
              </a:rPr>
              <a:t>- ostaci </a:t>
            </a:r>
            <a: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  <a:t>termički obrađene hrane,</a:t>
            </a:r>
            <a:b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i="1" dirty="0" smtClean="0">
                <a:solidFill>
                  <a:schemeClr val="accent2">
                    <a:lumMod val="75000"/>
                  </a:schemeClr>
                </a:solidFill>
              </a:rPr>
              <a:t>- meso</a:t>
            </a:r>
            <a: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  <a:t>, riba, kosti, koža,</a:t>
            </a:r>
            <a:b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i="1" dirty="0" smtClean="0">
                <a:solidFill>
                  <a:schemeClr val="accent2">
                    <a:lumMod val="75000"/>
                  </a:schemeClr>
                </a:solidFill>
              </a:rPr>
              <a:t>- mliječni </a:t>
            </a:r>
            <a: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  <a:t>proizvodi, ulja i masti,</a:t>
            </a:r>
            <a:b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i="1" dirty="0" smtClean="0">
                <a:solidFill>
                  <a:schemeClr val="accent2">
                    <a:lumMod val="75000"/>
                  </a:schemeClr>
                </a:solidFill>
              </a:rPr>
              <a:t>- pepeo</a:t>
            </a:r>
            <a: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  <a:t>, ambalaža </a:t>
            </a:r>
            <a:r>
              <a:rPr lang="hr-HR" sz="1800" i="1" dirty="0" smtClean="0">
                <a:solidFill>
                  <a:schemeClr val="accent2">
                    <a:lumMod val="75000"/>
                  </a:schemeClr>
                </a:solidFill>
              </a:rPr>
              <a:t>uma</a:t>
            </a:r>
            <a: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  <a:t>, opasni otpad,</a:t>
            </a:r>
            <a:b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i="1" dirty="0" smtClean="0">
                <a:solidFill>
                  <a:schemeClr val="accent2">
                    <a:lumMod val="75000"/>
                  </a:schemeClr>
                </a:solidFill>
              </a:rPr>
              <a:t>- obojeni </a:t>
            </a:r>
            <a: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  <a:t>i lakirani drveni </a:t>
            </a:r>
            <a:r>
              <a:rPr lang="hr-HR" sz="1800" i="1" dirty="0" smtClean="0">
                <a:solidFill>
                  <a:schemeClr val="accent2">
                    <a:lumMod val="75000"/>
                  </a:schemeClr>
                </a:solidFill>
              </a:rPr>
              <a:t>otpad</a:t>
            </a:r>
            <a: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hr-HR" sz="1800" i="1" dirty="0" smtClean="0">
                <a:solidFill>
                  <a:schemeClr val="accent2">
                    <a:lumMod val="75000"/>
                  </a:schemeClr>
                </a:solidFill>
              </a:rPr>
              <a:t>i dr</a:t>
            </a:r>
            <a:r>
              <a:rPr lang="hr-HR" sz="1800" i="1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hr-HR" sz="1800" i="1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9" name="Naslov 1"/>
          <p:cNvSpPr txBox="1">
            <a:spLocks/>
          </p:cNvSpPr>
          <p:nvPr/>
        </p:nvSpPr>
        <p:spPr>
          <a:xfrm>
            <a:off x="205946" y="1110911"/>
            <a:ext cx="7226443" cy="46348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12" name="Naslov 1"/>
          <p:cNvSpPr txBox="1">
            <a:spLocks/>
          </p:cNvSpPr>
          <p:nvPr/>
        </p:nvSpPr>
        <p:spPr>
          <a:xfrm>
            <a:off x="311364" y="1187488"/>
            <a:ext cx="7226443" cy="57076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BIOOTPAD</a:t>
            </a:r>
          </a:p>
          <a:p>
            <a:pPr lvl="0">
              <a:defRPr/>
            </a:pPr>
            <a:endParaRPr lang="hr-HR" sz="1800" b="1" i="1" dirty="0">
              <a:solidFill>
                <a:schemeClr val="accent4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7449" y="3939414"/>
            <a:ext cx="1605141" cy="1605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34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37851" y="1993713"/>
            <a:ext cx="7350211" cy="2091064"/>
          </a:xfrm>
        </p:spPr>
        <p:txBody>
          <a:bodyPr>
            <a:noAutofit/>
          </a:bodyPr>
          <a:lstStyle/>
          <a:p>
            <a:r>
              <a:rPr lang="hr-HR" sz="14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  <a:t>- </a:t>
            </a:r>
            <a:r>
              <a:rPr lang="pl-PL" sz="1600" dirty="0">
                <a:solidFill>
                  <a:schemeClr val="accent2">
                    <a:lumMod val="75000"/>
                  </a:schemeClr>
                </a:solidFill>
              </a:rPr>
              <a:t>samo ono što nikako nije moguće iskoristiti</a:t>
            </a: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>- </a:t>
            </a:r>
            <a:r>
              <a:rPr lang="hr-HR" sz="1600" i="1" dirty="0" smtClean="0">
                <a:solidFill>
                  <a:schemeClr val="accent2">
                    <a:lumMod val="75000"/>
                  </a:schemeClr>
                </a:solidFill>
              </a:rPr>
              <a:t>otpad </a:t>
            </a:r>
            <a:r>
              <a:rPr lang="hr-HR" sz="1600" i="1" dirty="0">
                <a:solidFill>
                  <a:schemeClr val="accent2">
                    <a:lumMod val="75000"/>
                  </a:schemeClr>
                </a:solidFill>
              </a:rPr>
              <a:t>ne </a:t>
            </a:r>
            <a:r>
              <a:rPr lang="hr-HR" sz="1600" i="1" dirty="0" smtClean="0">
                <a:solidFill>
                  <a:schemeClr val="accent2">
                    <a:lumMod val="75000"/>
                  </a:schemeClr>
                </a:solidFill>
              </a:rPr>
              <a:t>sabijati </a:t>
            </a:r>
            <a:r>
              <a:rPr lang="hr-HR" sz="1600" i="1" dirty="0">
                <a:solidFill>
                  <a:schemeClr val="accent2">
                    <a:lumMod val="75000"/>
                  </a:schemeClr>
                </a:solidFill>
              </a:rPr>
              <a:t>u posudu, </a:t>
            </a:r>
            <a:r>
              <a:rPr lang="hr-HR" sz="1600" i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i="1" dirty="0" smtClean="0">
                <a:solidFill>
                  <a:schemeClr val="accent2">
                    <a:lumMod val="75000"/>
                  </a:schemeClr>
                </a:solidFill>
              </a:rPr>
              <a:t>- ne odlagati u posudu </a:t>
            </a:r>
            <a:r>
              <a:rPr lang="hr-HR" sz="1600" i="1" dirty="0">
                <a:solidFill>
                  <a:schemeClr val="accent2">
                    <a:lumMod val="75000"/>
                  </a:schemeClr>
                </a:solidFill>
              </a:rPr>
              <a:t>posebne i opasne kategorije otpada, </a:t>
            </a:r>
            <a:r>
              <a:rPr lang="hr-HR" sz="1600" i="1" dirty="0" smtClean="0">
                <a:solidFill>
                  <a:schemeClr val="accent2">
                    <a:lumMod val="75000"/>
                  </a:schemeClr>
                </a:solidFill>
              </a:rPr>
              <a:t>te građevinski otpad</a:t>
            </a:r>
            <a:br>
              <a:rPr lang="hr-HR" sz="1600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i="1" dirty="0" smtClean="0">
                <a:solidFill>
                  <a:schemeClr val="accent2">
                    <a:lumMod val="75000"/>
                  </a:schemeClr>
                </a:solidFill>
              </a:rPr>
              <a:t>- nije </a:t>
            </a:r>
            <a:r>
              <a:rPr lang="hr-HR" sz="1600" i="1" dirty="0">
                <a:solidFill>
                  <a:schemeClr val="accent2">
                    <a:lumMod val="75000"/>
                  </a:schemeClr>
                </a:solidFill>
              </a:rPr>
              <a:t>prihvatljivo posude napuniti izvan gabarita (primjerice, da se poklopac posude ne može zatvoriti ili da se višak otpada odlaže oko posude). </a:t>
            </a:r>
            <a:r>
              <a:rPr lang="hr-HR" sz="1600" i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i="1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hr-HR" sz="1600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9" name="Naslov 1"/>
          <p:cNvSpPr txBox="1">
            <a:spLocks/>
          </p:cNvSpPr>
          <p:nvPr/>
        </p:nvSpPr>
        <p:spPr>
          <a:xfrm>
            <a:off x="205946" y="1110911"/>
            <a:ext cx="7226443" cy="46348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12" name="Naslov 1"/>
          <p:cNvSpPr txBox="1">
            <a:spLocks/>
          </p:cNvSpPr>
          <p:nvPr/>
        </p:nvSpPr>
        <p:spPr>
          <a:xfrm>
            <a:off x="399734" y="1606588"/>
            <a:ext cx="7226443" cy="57076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MIJEŠANI KOMUNALNI</a:t>
            </a:r>
            <a:r>
              <a:rPr kumimoji="0" lang="hr-HR" sz="1800" b="0" i="0" u="none" strike="noStrike" kern="1200" cap="none" spc="0" normalizeH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 OTPAD</a:t>
            </a: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lvl="0">
              <a:defRPr/>
            </a:pPr>
            <a:endParaRPr lang="hr-HR" sz="1800" b="1" i="1" dirty="0">
              <a:solidFill>
                <a:schemeClr val="accent4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8656" y="1486547"/>
            <a:ext cx="1019175" cy="109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49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0528" y="1396914"/>
            <a:ext cx="7226443" cy="3543386"/>
          </a:xfrm>
        </p:spPr>
        <p:txBody>
          <a:bodyPr>
            <a:noAutofit/>
          </a:bodyPr>
          <a:lstStyle/>
          <a:p>
            <a:r>
              <a:rPr lang="hr-HR" sz="14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hr-HR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9" name="Naslov 1"/>
          <p:cNvSpPr txBox="1">
            <a:spLocks/>
          </p:cNvSpPr>
          <p:nvPr/>
        </p:nvSpPr>
        <p:spPr>
          <a:xfrm>
            <a:off x="205946" y="1110911"/>
            <a:ext cx="7226443" cy="46348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12" name="Naslov 1"/>
          <p:cNvSpPr txBox="1">
            <a:spLocks/>
          </p:cNvSpPr>
          <p:nvPr/>
        </p:nvSpPr>
        <p:spPr>
          <a:xfrm>
            <a:off x="345989" y="1394346"/>
            <a:ext cx="7226443" cy="57076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6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1506" y="1250623"/>
            <a:ext cx="4706148" cy="253076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460" y="3996436"/>
            <a:ext cx="5373912" cy="163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3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05946" y="1110911"/>
            <a:ext cx="7226443" cy="4634814"/>
          </a:xfrm>
        </p:spPr>
        <p:txBody>
          <a:bodyPr>
            <a:noAutofit/>
          </a:bodyPr>
          <a:lstStyle/>
          <a:p>
            <a:r>
              <a:rPr lang="hr-HR" sz="1600" i="1" u="sng" dirty="0" smtClean="0">
                <a:solidFill>
                  <a:schemeClr val="accent2">
                    <a:lumMod val="75000"/>
                  </a:schemeClr>
                </a:solidFill>
              </a:rPr>
              <a:t>Aktivnosti koje se provode u sklopu projekta</a:t>
            </a: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> - izrada i podjela letaka i vodiča o održivom gospodarenju otpadom na području Grada Svete </a:t>
            </a:r>
            <a:r>
              <a:rPr lang="hr-HR" sz="1600" dirty="0" err="1" smtClean="0">
                <a:solidFill>
                  <a:schemeClr val="accent2">
                    <a:lumMod val="75000"/>
                  </a:schemeClr>
                </a:solidFill>
              </a:rPr>
              <a:t>Nedelje</a:t>
            </a: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> i Općine </a:t>
            </a:r>
            <a:r>
              <a:rPr lang="hr-HR" sz="1600" dirty="0" err="1" smtClean="0">
                <a:solidFill>
                  <a:schemeClr val="accent2">
                    <a:lumMod val="75000"/>
                  </a:schemeClr>
                </a:solidFill>
              </a:rPr>
              <a:t>Stupnik</a:t>
            </a:r>
            <a:r>
              <a:rPr lang="hr-HR" sz="16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>- izrada plakata za djecu i za građane</a:t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>- izrada </a:t>
            </a:r>
            <a:r>
              <a:rPr lang="hr-HR" sz="1600" dirty="0" err="1" smtClean="0">
                <a:solidFill>
                  <a:schemeClr val="accent2">
                    <a:lumMod val="75000"/>
                  </a:schemeClr>
                </a:solidFill>
              </a:rPr>
              <a:t>bojanka</a:t>
            </a: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> za djecu</a:t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>- radijske emisije i spotovi o održivom gospodarenju otpadom</a:t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>- Internet stranica projekta, </a:t>
            </a:r>
            <a:r>
              <a:rPr lang="hr-HR" sz="1600" dirty="0" err="1" smtClean="0">
                <a:solidFill>
                  <a:schemeClr val="accent2">
                    <a:lumMod val="75000"/>
                  </a:schemeClr>
                </a:solidFill>
              </a:rPr>
              <a:t>banneri</a:t>
            </a: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> na internetskim portalima o održivom gospodarenju otpadom</a:t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>- javne tribine održivom gospodarenju otpadom</a:t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>- obilježavanje dana vezanog uz zaštitu okoliša</a:t>
            </a:r>
            <a:b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6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>- eko olovke, </a:t>
            </a:r>
            <a:r>
              <a:rPr lang="hr-HR" sz="1600" dirty="0">
                <a:solidFill>
                  <a:schemeClr val="accent2">
                    <a:lumMod val="75000"/>
                  </a:schemeClr>
                </a:solidFill>
              </a:rPr>
              <a:t>platnene </a:t>
            </a: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>vrećice, roll-</a:t>
            </a:r>
            <a:r>
              <a:rPr lang="hr-HR" sz="1600" dirty="0" err="1" smtClean="0">
                <a:solidFill>
                  <a:schemeClr val="accent2">
                    <a:lumMod val="75000"/>
                  </a:schemeClr>
                </a:solidFill>
              </a:rPr>
              <a:t>up</a:t>
            </a:r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hr-HR" sz="1600" dirty="0">
                <a:solidFill>
                  <a:schemeClr val="accent2">
                    <a:lumMod val="75000"/>
                  </a:schemeClr>
                </a:solidFill>
              </a:rPr>
              <a:t>plakati </a:t>
            </a:r>
            <a:endParaRPr lang="en-GB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0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0528" y="1396914"/>
            <a:ext cx="7226443" cy="3543386"/>
          </a:xfrm>
        </p:spPr>
        <p:txBody>
          <a:bodyPr>
            <a:noAutofit/>
          </a:bodyPr>
          <a:lstStyle/>
          <a:p>
            <a:r>
              <a:rPr lang="hr-HR" sz="14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hr-HR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9" name="Naslov 1"/>
          <p:cNvSpPr txBox="1">
            <a:spLocks/>
          </p:cNvSpPr>
          <p:nvPr/>
        </p:nvSpPr>
        <p:spPr>
          <a:xfrm>
            <a:off x="205946" y="1110911"/>
            <a:ext cx="7226443" cy="46348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GB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Naslov 1"/>
          <p:cNvSpPr txBox="1">
            <a:spLocks/>
          </p:cNvSpPr>
          <p:nvPr/>
        </p:nvSpPr>
        <p:spPr>
          <a:xfrm>
            <a:off x="205946" y="1110911"/>
            <a:ext cx="7426411" cy="57076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>PROJEKT „INFORMIRANO ZA ZELENO SUTRA” </a:t>
            </a:r>
            <a:endParaRPr lang="hr-HR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57448">
            <a:off x="1177971" y="1628101"/>
            <a:ext cx="2459714" cy="42041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89366">
            <a:off x="4415288" y="1871567"/>
            <a:ext cx="2611335" cy="368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12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0528" y="1396914"/>
            <a:ext cx="7226443" cy="3543386"/>
          </a:xfrm>
        </p:spPr>
        <p:txBody>
          <a:bodyPr>
            <a:noAutofit/>
          </a:bodyPr>
          <a:lstStyle/>
          <a:p>
            <a:r>
              <a:rPr lang="hr-HR" sz="14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hr-HR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sp>
        <p:nvSpPr>
          <p:cNvPr id="9" name="Naslov 1"/>
          <p:cNvSpPr txBox="1">
            <a:spLocks/>
          </p:cNvSpPr>
          <p:nvPr/>
        </p:nvSpPr>
        <p:spPr>
          <a:xfrm>
            <a:off x="205946" y="1110911"/>
            <a:ext cx="7226443" cy="46348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GB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Naslov 1"/>
          <p:cNvSpPr txBox="1">
            <a:spLocks/>
          </p:cNvSpPr>
          <p:nvPr/>
        </p:nvSpPr>
        <p:spPr>
          <a:xfrm>
            <a:off x="205946" y="1396913"/>
            <a:ext cx="7426411" cy="54216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>PROJEKT „INFORMIRANO ZA ZELENO SUTRA” </a:t>
            </a:r>
            <a:endParaRPr lang="hr-HR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2773" y="5056331"/>
            <a:ext cx="6959600" cy="636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hr-HR" sz="1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„</a:t>
            </a:r>
            <a:r>
              <a:rPr lang="hr-HR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Organizacija javne tribine je sufinancirana u okviru </a:t>
            </a:r>
            <a:r>
              <a:rPr lang="hr-HR" sz="1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Operativnog programa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hr-HR" sz="1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hr-HR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Konkurentnost i kohezija, </a:t>
            </a:r>
            <a:r>
              <a:rPr lang="hr-HR" sz="1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iz Kohezijskog </a:t>
            </a:r>
            <a:r>
              <a:rPr lang="hr-HR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fonda.“</a:t>
            </a:r>
            <a:endParaRPr lang="hr-HR" sz="1400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6383" y="3055283"/>
            <a:ext cx="5181018" cy="186045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89147" y="1843672"/>
            <a:ext cx="73917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 smtClean="0">
                <a:solidFill>
                  <a:schemeClr val="accent2">
                    <a:lumMod val="75000"/>
                  </a:schemeClr>
                </a:solidFill>
              </a:rPr>
              <a:t>R</a:t>
            </a:r>
            <a:r>
              <a:rPr lang="nn-NO" dirty="0" smtClean="0">
                <a:solidFill>
                  <a:schemeClr val="accent2">
                    <a:lumMod val="75000"/>
                  </a:schemeClr>
                </a:solidFill>
              </a:rPr>
              <a:t>azdoblje </a:t>
            </a:r>
            <a:r>
              <a:rPr lang="nn-NO" dirty="0">
                <a:solidFill>
                  <a:schemeClr val="accent2">
                    <a:lumMod val="75000"/>
                  </a:schemeClr>
                </a:solidFill>
              </a:rPr>
              <a:t>provedbe projekta 1.lipnja 2018 do 02.veljače 2020.godine</a:t>
            </a:r>
            <a:endParaRPr lang="hr-H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05946" y="2152266"/>
            <a:ext cx="41504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dirty="0">
                <a:solidFill>
                  <a:schemeClr val="accent2">
                    <a:lumMod val="75000"/>
                  </a:schemeClr>
                </a:solidFill>
              </a:rPr>
              <a:t>http://informirano-za-zeleno-sutra.hr</a:t>
            </a:r>
          </a:p>
        </p:txBody>
      </p:sp>
    </p:spTree>
    <p:extLst>
      <p:ext uri="{BB962C8B-B14F-4D97-AF65-F5344CB8AC3E}">
        <p14:creationId xmlns:p14="http://schemas.microsoft.com/office/powerpoint/2010/main" val="239387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608186">
            <a:off x="544845" y="2800826"/>
            <a:ext cx="4691006" cy="3331986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81576">
            <a:off x="5905879" y="2268662"/>
            <a:ext cx="2503580" cy="344922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7774" y="1906361"/>
            <a:ext cx="4679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dirty="0" smtClean="0">
                <a:solidFill>
                  <a:schemeClr val="accent2">
                    <a:lumMod val="75000"/>
                  </a:schemeClr>
                </a:solidFill>
              </a:rPr>
              <a:t>primjeri izrađenih materijala u okviru projekta…</a:t>
            </a:r>
            <a:endParaRPr lang="hr-H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7774" y="1350336"/>
            <a:ext cx="41504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dirty="0">
                <a:solidFill>
                  <a:schemeClr val="accent2">
                    <a:lumMod val="75000"/>
                  </a:schemeClr>
                </a:solidFill>
              </a:rPr>
              <a:t>http://informirano-za-zeleno-sutra.hr</a:t>
            </a:r>
          </a:p>
        </p:txBody>
      </p:sp>
    </p:spTree>
    <p:extLst>
      <p:ext uri="{BB962C8B-B14F-4D97-AF65-F5344CB8AC3E}">
        <p14:creationId xmlns:p14="http://schemas.microsoft.com/office/powerpoint/2010/main" val="256258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05946" y="2019299"/>
            <a:ext cx="7226443" cy="2305453"/>
          </a:xfrm>
        </p:spPr>
        <p:txBody>
          <a:bodyPr>
            <a:noAutofit/>
          </a:bodyPr>
          <a:lstStyle/>
          <a:p>
            <a: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4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4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2400" dirty="0" smtClean="0">
                <a:solidFill>
                  <a:schemeClr val="accent2">
                    <a:lumMod val="75000"/>
                  </a:schemeClr>
                </a:solidFill>
              </a:rPr>
              <a:t>ODRŽIVO GOSPODARENJE OTPADOM</a:t>
            </a:r>
            <a:br>
              <a:rPr lang="hr-HR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24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2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8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en-GB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8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05946" y="2019299"/>
            <a:ext cx="7226443" cy="2305453"/>
          </a:xfrm>
        </p:spPr>
        <p:txBody>
          <a:bodyPr>
            <a:noAutofit/>
          </a:bodyPr>
          <a:lstStyle/>
          <a:p>
            <a: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4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4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8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hr-HR" sz="18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en-GB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2" y="176332"/>
            <a:ext cx="686408" cy="81767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1136460" y="655818"/>
            <a:ext cx="3361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INFORMIRANO ZA ZELENO SUTRA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10" name="Ravni poveznik 9"/>
          <p:cNvCxnSpPr/>
          <p:nvPr/>
        </p:nvCxnSpPr>
        <p:spPr>
          <a:xfrm flipV="1">
            <a:off x="1201195" y="952440"/>
            <a:ext cx="6231194" cy="14748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Naslov 1"/>
          <p:cNvSpPr txBox="1">
            <a:spLocks/>
          </p:cNvSpPr>
          <p:nvPr/>
        </p:nvSpPr>
        <p:spPr>
          <a:xfrm>
            <a:off x="345989" y="4248175"/>
            <a:ext cx="5641842" cy="144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2" y="5988968"/>
            <a:ext cx="6527397" cy="8690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52" y="1275721"/>
            <a:ext cx="7431873" cy="4280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34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1053</TotalTime>
  <Words>1937</Words>
  <Application>Microsoft Office PowerPoint</Application>
  <PresentationFormat>On-screen Show (4:3)</PresentationFormat>
  <Paragraphs>400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9" baseType="lpstr">
      <vt:lpstr>Arial</vt:lpstr>
      <vt:lpstr>Calibri</vt:lpstr>
      <vt:lpstr>Courier New</vt:lpstr>
      <vt:lpstr>Times New Roman</vt:lpstr>
      <vt:lpstr>Trebuchet MS</vt:lpstr>
      <vt:lpstr>Wingdings</vt:lpstr>
      <vt:lpstr>Wingdings 3</vt:lpstr>
      <vt:lpstr>Faseta</vt:lpstr>
      <vt:lpstr>PowerPoint Presentation</vt:lpstr>
      <vt:lpstr>JAVNA TRIBINA O ODRŽIVOM GOSPODARENJU OTPADOM   u okviru projekta „INFORMIRANO ZA ZELENO SUTRA” K.K.06.3.1.07.0023</vt:lpstr>
      <vt:lpstr>    INFORMACIJE O PROJEKTU „INFORMIRANO ZA ZELENO SUTRA”   </vt:lpstr>
      <vt:lpstr>Zakonska obveza  Sukladno Zakonu o održivom gospodarenju otpadom (NN 94/13, 73/17, 14/19) jedinice lokalne samouprave dužne su osigurati provedbu izobrazno-informativnih aktivnosti vezanih uz održivo gospodarenje otpadom.    EU sufinanciran projekt  Projekt „Informirano za zeleno sutra“ je sufinancirala Europska unija iz Kohezijskog fonda, KK.06.3.1.07.0023   Informacije o projektu  Ime korisnika:    Grad Sveta Nedelja Ukupni iznos projekta:  574.414,78 HRK Ukupni iznos EU potpore:  488.252,56 HRK   </vt:lpstr>
      <vt:lpstr>Projekt se provodi na području Grada Svete Nedelje i Općine Stupnik.  Razdoblje provedbe projekta 1.lipnja 2018 do 02.veljače 2020.godine   Ciljevi  Educiranje i informiranje građana o održivom gospodarenju otpadom uključujući teme:  - sprječavanje nastanka otpada,  - ponovna  uporaba predmeta,  - odgovorno postupanje s komunalnim otpadom,  - pravilno odvajanje otpada u kućanstvima,  - kućno kompostiranje.   Prvi i najpoželjniji način postupanja s otpadom je  smanjenje količine otpada kojeg svakodnevno  proizvodimo jer se tako smanjuje  štetan utjecaj  na okoliš, ali i ostvaruje ušteda!</vt:lpstr>
      <vt:lpstr>Aktivnosti koje se provode u sklopu projekta   - izrada i podjela letaka i vodiča o održivom gospodarenju otpadom na području Grada Svete Nedelje i Općine Stupnik  - izrada plakata za djecu i za građane  - izrada bojanka za djecu  - radijske emisije i spotovi o održivom gospodarenju otpadom  - Internet stranica projekta, banneri na internetskim portalima o održivom gospodarenju otpadom  - javne tribine održivom gospodarenju otpadom  - obilježavanje dana vezanog uz zaštitu okoliša  - eko olovke, platnene vrećice, roll-up plakati </vt:lpstr>
      <vt:lpstr>PowerPoint Presentation</vt:lpstr>
      <vt:lpstr>    ODRŽIVO GOSPODARENJE OTPADOM    </vt:lpstr>
      <vt:lpstr>      </vt:lpstr>
      <vt:lpstr>Aktualni pregled stanja gospodarenja otpadom (I)</vt:lpstr>
      <vt:lpstr>Aktualni pregled stanja gospodarenja otpadom (II)</vt:lpstr>
      <vt:lpstr>Aktualni pregled stanja gospodarenja otpadom (III)</vt:lpstr>
      <vt:lpstr>Obveze RH vezano za gospodarenje otpadom</vt:lpstr>
      <vt:lpstr>Hijerarhijske razine gospodarenja otpadom </vt:lpstr>
      <vt:lpstr>Plan gospodarenja otpadom RH</vt:lpstr>
      <vt:lpstr>Kvantitativni ciljevi gospodarenja otpadom do 2022. u odnosu na 2015.</vt:lpstr>
      <vt:lpstr>Obveze JLS (I)</vt:lpstr>
      <vt:lpstr>Obveze JLS (II)</vt:lpstr>
      <vt:lpstr>Kružna ekonomija – odgovornost proizvođača proizvoda</vt:lpstr>
      <vt:lpstr>Sprječavanje nastanka otpada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PowerPoint Presentation</vt:lpstr>
      <vt:lpstr>PowerPoint Presentation</vt:lpstr>
      <vt:lpstr>PowerPoint Presentation</vt:lpstr>
      <vt:lpstr>PowerPoint Presentation</vt:lpstr>
      <vt:lpstr>       PRUŽANJE JAVNE USLUGE PRIKUPLJANJA OTPADA    </vt:lpstr>
      <vt:lpstr> EKO-FLOR PLUS d.o.o. - koncesionar za odvoz miješanog i biorazgradivog  komunalnog otpada na području Grada Sveta Nedelja i Općine Stupnik   </vt:lpstr>
      <vt:lpstr> - usluga odvoza glomaznog otpada – prema najavi  </vt:lpstr>
      <vt:lpstr> </vt:lpstr>
      <vt:lpstr>    KAMO S OTPADOM?   UVJETI ZA ODVOJENO PRIKUPLJANJE OTPADA (osigurava JLS)  +  PRAVILNO KORIŠTENJE (sudjelovanje građana u gospodarenju otpadom)</vt:lpstr>
      <vt:lpstr>Plan gospodarenja otpadom Grada Sveta Nedelja</vt:lpstr>
      <vt:lpstr>Plan gospodarenja otpadom Grada Sveta Nedelja</vt:lpstr>
      <vt:lpstr>Plan gospodarenja otpadom Grada Sveta Nedelja</vt:lpstr>
      <vt:lpstr>PowerPoint Presentation</vt:lpstr>
      <vt:lpstr>  </vt:lpstr>
      <vt:lpstr>  </vt:lpstr>
      <vt:lpstr>  </vt:lpstr>
      <vt:lpstr>  </vt:lpstr>
      <vt:lpstr>  U spremnike za otpadni tekstil treba odlagati:   odjeću, ručnike, posteljinu, zavjese,  šešire i kape,  torbe i krpene igračke,  ostale otpadne tekstilne proizvode.   U spremnike za otpadni tekstil ne smije se odlagati:  obuću, kožne torbe, pernate jastuke, poplune. </vt:lpstr>
      <vt:lpstr> U smeđe spremnike treba odlagati:  - kuhinjski otpad (ostaci i kora voća i povrća, ljuske jaja, talog od kave, vrećice od čaja, ostatci kruha, listovi salate, blitve, kelja i sl.)  - vrtni ili zeleni otpad (uvelo cvijeće, granje, otpalo lišće, otkos trave i živice, zemlja iz lončanica, ostaci voća i povrća i sl.), - male količine ostalog biootpada (kora drveta, kosa i dlaka, piljevina, papirnate maramice, borove iglice, male količine papira u koje su bili zamotani kuhinjski otpaci).   U smeđe spremnike ne smije se odlagati:  - ostaci termički obrađene hrane, - meso, riba, kosti, koža, - mliječni proizvodi, ulja i masti, - pepeo, ambalaža uma, opasni otpad, - obojeni i lakirani drveni otpad i dr.</vt:lpstr>
      <vt:lpstr> - samo ono što nikako nije moguće iskoristiti - otpad ne sabijati u posudu,  - ne odlagati u posudu posebne i opasne kategorije otpada, te građevinski otpad - nije prihvatljivo posude napuniti izvan gabarita (primjerice, da se poklopac posude ne može zatvoriti ili da se višak otpada odlaže oko posude).  </vt:lpstr>
      <vt:lpstr>  </vt:lpstr>
      <vt:lpstr>  </vt:lpstr>
      <vt:lpstr>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Branka Jušinski</dc:creator>
  <cp:lastModifiedBy>Maja Jerman</cp:lastModifiedBy>
  <cp:revision>134</cp:revision>
  <cp:lastPrinted>2019-04-04T18:45:03Z</cp:lastPrinted>
  <dcterms:created xsi:type="dcterms:W3CDTF">2019-04-04T12:03:05Z</dcterms:created>
  <dcterms:modified xsi:type="dcterms:W3CDTF">2019-04-24T06:53:54Z</dcterms:modified>
</cp:coreProperties>
</file>